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6858000" cy="12192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8" roundtripDataSignature="AMtx7mgvDsjxB3ay8bO71acv1iUXlxgJ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8" Type="http://customschemas.google.com/relationships/presentationmetadata" Target="meta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914400"/>
            <a:ext cx="4572225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2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5" name="Google Shape;335;p1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Metodología incremental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El proyecto avanza en etapas definidas, permitiendo la entrega de funcionalidades progresivas y la adaptación a los requisitos cambiantes.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GitHub Projects &amp; GitFlow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Se utiliza GitHub Projects para la planificación y seguimiento de tareas, mientras que GitFlow organiza el flujo de trabajo de desarrollo de código.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CI/CD con GitHub Actions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La integración continua y el despliegue continuo se implementan mediante GitHub Actions, automatizando las pruebas y el despliegue.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Pruebas unitarias e integrales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Se realizan pruebas exhaustivas a nivel unitario y de integración utilizando Jest, asegurando la correcta funcionalidad de los componentes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UAT en cada fase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Las Pruebas de Aceptación de Usuario se llevan a cabo al finalizar cada fase, involucrando a los usuarios finales para validar funcionalidades.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QA con JMeter y OWASP ZAP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La garantía de calidad incluye pruebas de rendimiento con JMeter y pruebas de seguridad con OWASP ZAP para identificar vulnerabilidades.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Pilar de Calidad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El uso de buenas prácticas de ingeniería y la automatización continua son pilares fundamentales que garantizan la calidad del proyecto GRADE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aa39f14df2_0_3:notes"/>
          <p:cNvSpPr/>
          <p:nvPr>
            <p:ph idx="2" type="sldImg"/>
          </p:nvPr>
        </p:nvSpPr>
        <p:spPr>
          <a:xfrm>
            <a:off x="-1166813" y="0"/>
            <a:ext cx="5334000" cy="300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7" name="Google Shape;367;g3aa39f14df2_0_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g3aa39f14df2_0_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3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9" name="Google Shape;399;p1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1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5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6" name="Google Shape;446;p1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1" lang="en-US" sz="1200">
                <a:solidFill>
                  <a:srgbClr val="374151"/>
                </a:solidFill>
              </a:rPr>
              <a:t>Arquitectura Escalable y Modular</a:t>
            </a:r>
            <a:endParaRPr sz="1200">
              <a:solidFill>
                <a:srgbClr val="4B556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>
                <a:solidFill>
                  <a:srgbClr val="4B5563"/>
                </a:solidFill>
              </a:rPr>
              <a:t>Se ha establecido una arquitectura de sistema que no solo es eficiente en costos operativos, sino que también es inherentemente modular y escalable, permitiendo futuras expansiones y adaptaciones.</a:t>
            </a:r>
            <a:endParaRPr sz="1200">
              <a:solidFill>
                <a:srgbClr val="4B556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US" sz="1200">
                <a:solidFill>
                  <a:srgbClr val="374151"/>
                </a:solidFill>
              </a:rPr>
              <a:t>Fortalecimiento del Equipo</a:t>
            </a:r>
            <a:endParaRPr b="1" sz="1200">
              <a:solidFill>
                <a:srgbClr val="37415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>
                <a:solidFill>
                  <a:srgbClr val="4B5563"/>
                </a:solidFill>
              </a:rPr>
              <a:t>El proceso de desarrollo ha permitido al equipo fortalecer sus capacidades técnicas y de gestión, enfrentando desafíos y optimizando soluciones de manera colaborativa.</a:t>
            </a:r>
            <a:endParaRPr sz="1200">
              <a:solidFill>
                <a:srgbClr val="4B556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US" sz="1200">
                <a:solidFill>
                  <a:srgbClr val="374151"/>
                </a:solidFill>
              </a:rPr>
              <a:t>Impacto Positivo</a:t>
            </a:r>
            <a:endParaRPr b="1" sz="1200">
              <a:solidFill>
                <a:srgbClr val="37415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>
                <a:solidFill>
                  <a:srgbClr val="4B5563"/>
                </a:solidFill>
              </a:rPr>
              <a:t>El propósito fundamental del proyecto sigue siendo entregar un sistema funcional que genere un impacto positivo y transformador en la evaluación académica.</a:t>
            </a:r>
            <a:endParaRPr sz="1200">
              <a:solidFill>
                <a:srgbClr val="4B5563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lang="en-US" sz="1500">
                <a:solidFill>
                  <a:srgbClr val="374151"/>
                </a:solidFill>
              </a:rPr>
              <a:t>Objetivos a futuro</a:t>
            </a:r>
            <a:endParaRPr b="1" sz="1500">
              <a:solidFill>
                <a:srgbClr val="37415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4B5563"/>
                </a:solidFill>
              </a:rPr>
              <a:t>El siguiente objetivo es entregar un sistema funcional que impacte positivamente en la evaluación académica, consolidando así la madurez del MVP y sentando las bases para la automatización total del proceso evaluativo.</a:t>
            </a:r>
            <a:endParaRPr b="1" sz="1500">
              <a:solidFill>
                <a:srgbClr val="374151"/>
              </a:solidFill>
            </a:endParaRPr>
          </a:p>
        </p:txBody>
      </p:sp>
      <p:sp>
        <p:nvSpPr>
          <p:cNvPr id="447" name="Google Shape;447;p1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" name="Google Shape;41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" name="Google Shape;67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Propósito de GRADE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Establecerse como una herramienta integral y esencial para docentes y coordinadores académicos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Reducir significativamente los tiempos dedicados a tareas administrativas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Minimizar los errores inherentes a los métodos manuales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El proyecto GRADE busca digitalizar y centralizar todo el proceso de evaluaciones académicas, optimizando los tiempos y reduciendo errores en el proceso manual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0" name="Google Shape;100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8" name="Google Shape;128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93"/>
              <a:buFont typeface="Arial"/>
              <a:buNone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Cambio tecnológico para webapp, Firebase como Platafrma con 3 servicios: Authentication, DataConnect y Hosting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1" name="Google Shape;191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9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" name="Google Shape;222;p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Google Shape;274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Garantía de Calidad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Estructura clara y controlada que garantiza trazabilidad completa de la información y prevención de errores en calificación automática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Auditoría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Campos de auditoría como created_at, updated_at y active para seguimiento detallado de cambios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Idempotencia OCR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Uso de hash SHA-256 para garantizar unicidad de documentos y evitar duplicados en el proceso de OCR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0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9" name="Google Shape;299;p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0" Type="http://schemas.openxmlformats.org/officeDocument/2006/relationships/image" Target="../media/image6.png"/><Relationship Id="rId11" Type="http://schemas.openxmlformats.org/officeDocument/2006/relationships/image" Target="../media/image35.png"/><Relationship Id="rId10" Type="http://schemas.openxmlformats.org/officeDocument/2006/relationships/image" Target="../media/image1.png"/><Relationship Id="rId13" Type="http://schemas.openxmlformats.org/officeDocument/2006/relationships/image" Target="../media/image43.png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9.png"/><Relationship Id="rId15" Type="http://schemas.openxmlformats.org/officeDocument/2006/relationships/image" Target="../media/image10.png"/><Relationship Id="rId14" Type="http://schemas.openxmlformats.org/officeDocument/2006/relationships/image" Target="../media/image21.png"/><Relationship Id="rId17" Type="http://schemas.openxmlformats.org/officeDocument/2006/relationships/image" Target="../media/image2.png"/><Relationship Id="rId16" Type="http://schemas.openxmlformats.org/officeDocument/2006/relationships/image" Target="../media/image7.png"/><Relationship Id="rId5" Type="http://schemas.openxmlformats.org/officeDocument/2006/relationships/image" Target="../media/image4.png"/><Relationship Id="rId19" Type="http://schemas.openxmlformats.org/officeDocument/2006/relationships/image" Target="../media/image5.png"/><Relationship Id="rId6" Type="http://schemas.openxmlformats.org/officeDocument/2006/relationships/image" Target="../media/image64.png"/><Relationship Id="rId18" Type="http://schemas.openxmlformats.org/officeDocument/2006/relationships/image" Target="../media/image12.png"/><Relationship Id="rId7" Type="http://schemas.openxmlformats.org/officeDocument/2006/relationships/image" Target="../media/image3.png"/><Relationship Id="rId8" Type="http://schemas.openxmlformats.org/officeDocument/2006/relationships/image" Target="../media/image3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7.png"/><Relationship Id="rId4" Type="http://schemas.openxmlformats.org/officeDocument/2006/relationships/image" Target="../media/image17.png"/><Relationship Id="rId9" Type="http://schemas.openxmlformats.org/officeDocument/2006/relationships/image" Target="../media/image121.png"/><Relationship Id="rId5" Type="http://schemas.openxmlformats.org/officeDocument/2006/relationships/image" Target="../media/image114.png"/><Relationship Id="rId6" Type="http://schemas.openxmlformats.org/officeDocument/2006/relationships/image" Target="../media/image120.png"/><Relationship Id="rId7" Type="http://schemas.openxmlformats.org/officeDocument/2006/relationships/image" Target="../media/image113.png"/><Relationship Id="rId8" Type="http://schemas.openxmlformats.org/officeDocument/2006/relationships/image" Target="../media/image117.png"/><Relationship Id="rId11" Type="http://schemas.openxmlformats.org/officeDocument/2006/relationships/image" Target="../media/image124.png"/><Relationship Id="rId10" Type="http://schemas.openxmlformats.org/officeDocument/2006/relationships/image" Target="../media/image122.png"/><Relationship Id="rId13" Type="http://schemas.openxmlformats.org/officeDocument/2006/relationships/image" Target="../media/image131.png"/><Relationship Id="rId12" Type="http://schemas.openxmlformats.org/officeDocument/2006/relationships/image" Target="../media/image129.png"/><Relationship Id="rId15" Type="http://schemas.openxmlformats.org/officeDocument/2006/relationships/image" Target="../media/image139.png"/><Relationship Id="rId14" Type="http://schemas.openxmlformats.org/officeDocument/2006/relationships/image" Target="../media/image143.png"/><Relationship Id="rId17" Type="http://schemas.openxmlformats.org/officeDocument/2006/relationships/image" Target="../media/image23.png"/><Relationship Id="rId16" Type="http://schemas.openxmlformats.org/officeDocument/2006/relationships/image" Target="../media/image14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9.png"/><Relationship Id="rId4" Type="http://schemas.openxmlformats.org/officeDocument/2006/relationships/image" Target="../media/image17.png"/><Relationship Id="rId5" Type="http://schemas.openxmlformats.org/officeDocument/2006/relationships/image" Target="../media/image132.png"/><Relationship Id="rId6" Type="http://schemas.openxmlformats.org/officeDocument/2006/relationships/image" Target="../media/image135.png"/><Relationship Id="rId7" Type="http://schemas.openxmlformats.org/officeDocument/2006/relationships/image" Target="../media/image134.png"/><Relationship Id="rId8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20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9.png"/><Relationship Id="rId4" Type="http://schemas.openxmlformats.org/officeDocument/2006/relationships/image" Target="../media/image17.png"/><Relationship Id="rId9" Type="http://schemas.openxmlformats.org/officeDocument/2006/relationships/image" Target="../media/image151.png"/><Relationship Id="rId5" Type="http://schemas.openxmlformats.org/officeDocument/2006/relationships/image" Target="../media/image132.png"/><Relationship Id="rId6" Type="http://schemas.openxmlformats.org/officeDocument/2006/relationships/image" Target="../media/image138.png"/><Relationship Id="rId7" Type="http://schemas.openxmlformats.org/officeDocument/2006/relationships/image" Target="../media/image140.png"/><Relationship Id="rId8" Type="http://schemas.openxmlformats.org/officeDocument/2006/relationships/image" Target="../media/image153.png"/><Relationship Id="rId11" Type="http://schemas.openxmlformats.org/officeDocument/2006/relationships/image" Target="../media/image168.png"/><Relationship Id="rId10" Type="http://schemas.openxmlformats.org/officeDocument/2006/relationships/image" Target="../media/image144.png"/><Relationship Id="rId13" Type="http://schemas.openxmlformats.org/officeDocument/2006/relationships/image" Target="../media/image156.png"/><Relationship Id="rId12" Type="http://schemas.openxmlformats.org/officeDocument/2006/relationships/image" Target="../media/image147.png"/><Relationship Id="rId15" Type="http://schemas.openxmlformats.org/officeDocument/2006/relationships/image" Target="../media/image134.png"/><Relationship Id="rId14" Type="http://schemas.openxmlformats.org/officeDocument/2006/relationships/image" Target="../media/image135.png"/><Relationship Id="rId17" Type="http://schemas.openxmlformats.org/officeDocument/2006/relationships/image" Target="../media/image163.png"/><Relationship Id="rId16" Type="http://schemas.openxmlformats.org/officeDocument/2006/relationships/image" Target="../media/image23.png"/><Relationship Id="rId19" Type="http://schemas.openxmlformats.org/officeDocument/2006/relationships/image" Target="../media/image149.png"/><Relationship Id="rId18" Type="http://schemas.openxmlformats.org/officeDocument/2006/relationships/image" Target="../media/image141.png"/></Relationships>
</file>

<file path=ppt/slides/_rels/slide13.xml.rels><?xml version="1.0" encoding="UTF-8" standalone="yes"?><Relationships xmlns="http://schemas.openxmlformats.org/package/2006/relationships"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9.png"/><Relationship Id="rId4" Type="http://schemas.openxmlformats.org/officeDocument/2006/relationships/image" Target="../media/image17.png"/><Relationship Id="rId9" Type="http://schemas.openxmlformats.org/officeDocument/2006/relationships/image" Target="../media/image154.png"/><Relationship Id="rId5" Type="http://schemas.openxmlformats.org/officeDocument/2006/relationships/image" Target="../media/image171.png"/><Relationship Id="rId6" Type="http://schemas.openxmlformats.org/officeDocument/2006/relationships/image" Target="../media/image150.png"/><Relationship Id="rId7" Type="http://schemas.openxmlformats.org/officeDocument/2006/relationships/image" Target="../media/image113.png"/><Relationship Id="rId8" Type="http://schemas.openxmlformats.org/officeDocument/2006/relationships/image" Target="../media/image172.png"/><Relationship Id="rId11" Type="http://schemas.openxmlformats.org/officeDocument/2006/relationships/image" Target="../media/image157.png"/><Relationship Id="rId10" Type="http://schemas.openxmlformats.org/officeDocument/2006/relationships/image" Target="../media/image155.png"/><Relationship Id="rId13" Type="http://schemas.openxmlformats.org/officeDocument/2006/relationships/image" Target="../media/image173.png"/><Relationship Id="rId12" Type="http://schemas.openxmlformats.org/officeDocument/2006/relationships/image" Target="../media/image160.png"/><Relationship Id="rId15" Type="http://schemas.openxmlformats.org/officeDocument/2006/relationships/image" Target="../media/image161.png"/><Relationship Id="rId14" Type="http://schemas.openxmlformats.org/officeDocument/2006/relationships/image" Target="../media/image162.png"/><Relationship Id="rId17" Type="http://schemas.openxmlformats.org/officeDocument/2006/relationships/image" Target="../media/image165.png"/><Relationship Id="rId16" Type="http://schemas.openxmlformats.org/officeDocument/2006/relationships/image" Target="../media/image167.png"/><Relationship Id="rId19" Type="http://schemas.openxmlformats.org/officeDocument/2006/relationships/image" Target="../media/image23.png"/><Relationship Id="rId18" Type="http://schemas.openxmlformats.org/officeDocument/2006/relationships/image" Target="../media/image164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20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5" Type="http://schemas.openxmlformats.org/officeDocument/2006/relationships/image" Target="../media/image19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.png"/><Relationship Id="rId10" Type="http://schemas.openxmlformats.org/officeDocument/2006/relationships/image" Target="../media/image30.png"/><Relationship Id="rId13" Type="http://schemas.openxmlformats.org/officeDocument/2006/relationships/image" Target="../media/image28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3.png"/><Relationship Id="rId5" Type="http://schemas.openxmlformats.org/officeDocument/2006/relationships/image" Target="../media/image19.png"/><Relationship Id="rId6" Type="http://schemas.openxmlformats.org/officeDocument/2006/relationships/image" Target="../media/image13.png"/><Relationship Id="rId7" Type="http://schemas.openxmlformats.org/officeDocument/2006/relationships/image" Target="../media/image44.png"/><Relationship Id="rId8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Relationship Id="rId5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image" Target="../media/image52.png"/><Relationship Id="rId11" Type="http://schemas.openxmlformats.org/officeDocument/2006/relationships/image" Target="../media/image46.png"/><Relationship Id="rId22" Type="http://schemas.openxmlformats.org/officeDocument/2006/relationships/image" Target="../media/image50.png"/><Relationship Id="rId10" Type="http://schemas.openxmlformats.org/officeDocument/2006/relationships/image" Target="../media/image110.png"/><Relationship Id="rId21" Type="http://schemas.openxmlformats.org/officeDocument/2006/relationships/image" Target="../media/image56.png"/><Relationship Id="rId13" Type="http://schemas.openxmlformats.org/officeDocument/2006/relationships/image" Target="../media/image48.png"/><Relationship Id="rId24" Type="http://schemas.openxmlformats.org/officeDocument/2006/relationships/image" Target="../media/image87.png"/><Relationship Id="rId12" Type="http://schemas.openxmlformats.org/officeDocument/2006/relationships/image" Target="../media/image23.png"/><Relationship Id="rId23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7.png"/><Relationship Id="rId4" Type="http://schemas.openxmlformats.org/officeDocument/2006/relationships/image" Target="../media/image17.png"/><Relationship Id="rId9" Type="http://schemas.openxmlformats.org/officeDocument/2006/relationships/image" Target="../media/image39.png"/><Relationship Id="rId15" Type="http://schemas.openxmlformats.org/officeDocument/2006/relationships/image" Target="../media/image45.png"/><Relationship Id="rId14" Type="http://schemas.openxmlformats.org/officeDocument/2006/relationships/image" Target="../media/image47.png"/><Relationship Id="rId17" Type="http://schemas.openxmlformats.org/officeDocument/2006/relationships/image" Target="../media/image49.png"/><Relationship Id="rId16" Type="http://schemas.openxmlformats.org/officeDocument/2006/relationships/image" Target="../media/image54.png"/><Relationship Id="rId5" Type="http://schemas.openxmlformats.org/officeDocument/2006/relationships/image" Target="../media/image40.png"/><Relationship Id="rId19" Type="http://schemas.openxmlformats.org/officeDocument/2006/relationships/image" Target="../media/image55.png"/><Relationship Id="rId6" Type="http://schemas.openxmlformats.org/officeDocument/2006/relationships/image" Target="../media/image38.png"/><Relationship Id="rId18" Type="http://schemas.openxmlformats.org/officeDocument/2006/relationships/image" Target="../media/image62.png"/><Relationship Id="rId7" Type="http://schemas.openxmlformats.org/officeDocument/2006/relationships/image" Target="../media/image37.png"/><Relationship Id="rId8" Type="http://schemas.openxmlformats.org/officeDocument/2006/relationships/image" Target="../media/image41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61.png"/><Relationship Id="rId10" Type="http://schemas.openxmlformats.org/officeDocument/2006/relationships/image" Target="../media/image66.png"/><Relationship Id="rId13" Type="http://schemas.openxmlformats.org/officeDocument/2006/relationships/image" Target="../media/image74.png"/><Relationship Id="rId1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9.png"/><Relationship Id="rId4" Type="http://schemas.openxmlformats.org/officeDocument/2006/relationships/image" Target="../media/image17.png"/><Relationship Id="rId9" Type="http://schemas.openxmlformats.org/officeDocument/2006/relationships/image" Target="../media/image65.png"/><Relationship Id="rId15" Type="http://schemas.openxmlformats.org/officeDocument/2006/relationships/image" Target="../media/image63.png"/><Relationship Id="rId14" Type="http://schemas.openxmlformats.org/officeDocument/2006/relationships/image" Target="../media/image118.png"/><Relationship Id="rId17" Type="http://schemas.openxmlformats.org/officeDocument/2006/relationships/image" Target="../media/image71.png"/><Relationship Id="rId16" Type="http://schemas.openxmlformats.org/officeDocument/2006/relationships/image" Target="../media/image70.png"/><Relationship Id="rId5" Type="http://schemas.openxmlformats.org/officeDocument/2006/relationships/image" Target="../media/image58.png"/><Relationship Id="rId19" Type="http://schemas.openxmlformats.org/officeDocument/2006/relationships/image" Target="../media/image72.png"/><Relationship Id="rId6" Type="http://schemas.openxmlformats.org/officeDocument/2006/relationships/image" Target="../media/image53.png"/><Relationship Id="rId18" Type="http://schemas.openxmlformats.org/officeDocument/2006/relationships/image" Target="../media/image86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image" Target="../media/image63.png"/><Relationship Id="rId22" Type="http://schemas.openxmlformats.org/officeDocument/2006/relationships/image" Target="../media/image130.png"/><Relationship Id="rId21" Type="http://schemas.openxmlformats.org/officeDocument/2006/relationships/image" Target="../media/image91.png"/><Relationship Id="rId24" Type="http://schemas.openxmlformats.org/officeDocument/2006/relationships/image" Target="../media/image61.png"/><Relationship Id="rId23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9.png"/><Relationship Id="rId4" Type="http://schemas.openxmlformats.org/officeDocument/2006/relationships/image" Target="../media/image17.png"/><Relationship Id="rId9" Type="http://schemas.openxmlformats.org/officeDocument/2006/relationships/image" Target="../media/image125.png"/><Relationship Id="rId26" Type="http://schemas.openxmlformats.org/officeDocument/2006/relationships/image" Target="../media/image127.png"/><Relationship Id="rId25" Type="http://schemas.openxmlformats.org/officeDocument/2006/relationships/image" Target="../media/image102.png"/><Relationship Id="rId28" Type="http://schemas.openxmlformats.org/officeDocument/2006/relationships/image" Target="../media/image23.png"/><Relationship Id="rId27" Type="http://schemas.openxmlformats.org/officeDocument/2006/relationships/image" Target="../media/image95.png"/><Relationship Id="rId5" Type="http://schemas.openxmlformats.org/officeDocument/2006/relationships/image" Target="../media/image58.png"/><Relationship Id="rId6" Type="http://schemas.openxmlformats.org/officeDocument/2006/relationships/image" Target="../media/image53.png"/><Relationship Id="rId7" Type="http://schemas.openxmlformats.org/officeDocument/2006/relationships/image" Target="../media/image77.png"/><Relationship Id="rId8" Type="http://schemas.openxmlformats.org/officeDocument/2006/relationships/image" Target="../media/image65.png"/><Relationship Id="rId11" Type="http://schemas.openxmlformats.org/officeDocument/2006/relationships/image" Target="../media/image81.png"/><Relationship Id="rId10" Type="http://schemas.openxmlformats.org/officeDocument/2006/relationships/image" Target="../media/image104.png"/><Relationship Id="rId13" Type="http://schemas.openxmlformats.org/officeDocument/2006/relationships/image" Target="../media/image84.png"/><Relationship Id="rId12" Type="http://schemas.openxmlformats.org/officeDocument/2006/relationships/image" Target="../media/image80.png"/><Relationship Id="rId15" Type="http://schemas.openxmlformats.org/officeDocument/2006/relationships/image" Target="../media/image60.png"/><Relationship Id="rId14" Type="http://schemas.openxmlformats.org/officeDocument/2006/relationships/image" Target="../media/image82.png"/><Relationship Id="rId17" Type="http://schemas.openxmlformats.org/officeDocument/2006/relationships/image" Target="../media/image78.png"/><Relationship Id="rId16" Type="http://schemas.openxmlformats.org/officeDocument/2006/relationships/image" Target="../media/image74.png"/><Relationship Id="rId19" Type="http://schemas.openxmlformats.org/officeDocument/2006/relationships/image" Target="../media/image66.png"/><Relationship Id="rId18" Type="http://schemas.openxmlformats.org/officeDocument/2006/relationships/image" Target="../media/image8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9.png"/><Relationship Id="rId4" Type="http://schemas.openxmlformats.org/officeDocument/2006/relationships/image" Target="../media/image17.png"/><Relationship Id="rId9" Type="http://schemas.openxmlformats.org/officeDocument/2006/relationships/image" Target="../media/image99.png"/><Relationship Id="rId5" Type="http://schemas.openxmlformats.org/officeDocument/2006/relationships/image" Target="../media/image80.png"/><Relationship Id="rId6" Type="http://schemas.openxmlformats.org/officeDocument/2006/relationships/image" Target="../media/image93.png"/><Relationship Id="rId7" Type="http://schemas.openxmlformats.org/officeDocument/2006/relationships/image" Target="../media/image96.png"/><Relationship Id="rId8" Type="http://schemas.openxmlformats.org/officeDocument/2006/relationships/image" Target="../media/image98.png"/><Relationship Id="rId11" Type="http://schemas.openxmlformats.org/officeDocument/2006/relationships/image" Target="../media/image97.png"/><Relationship Id="rId10" Type="http://schemas.openxmlformats.org/officeDocument/2006/relationships/image" Target="../media/image107.png"/><Relationship Id="rId12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9.png"/><Relationship Id="rId4" Type="http://schemas.openxmlformats.org/officeDocument/2006/relationships/image" Target="../media/image17.png"/><Relationship Id="rId9" Type="http://schemas.openxmlformats.org/officeDocument/2006/relationships/image" Target="../media/image109.png"/><Relationship Id="rId5" Type="http://schemas.openxmlformats.org/officeDocument/2006/relationships/image" Target="../media/image100.png"/><Relationship Id="rId6" Type="http://schemas.openxmlformats.org/officeDocument/2006/relationships/image" Target="../media/image106.png"/><Relationship Id="rId7" Type="http://schemas.openxmlformats.org/officeDocument/2006/relationships/image" Target="../media/image103.png"/><Relationship Id="rId8" Type="http://schemas.openxmlformats.org/officeDocument/2006/relationships/image" Target="../media/image101.png"/><Relationship Id="rId11" Type="http://schemas.openxmlformats.org/officeDocument/2006/relationships/image" Target="../media/image111.png"/><Relationship Id="rId10" Type="http://schemas.openxmlformats.org/officeDocument/2006/relationships/image" Target="../media/image108.png"/><Relationship Id="rId13" Type="http://schemas.openxmlformats.org/officeDocument/2006/relationships/image" Target="../media/image133.png"/><Relationship Id="rId12" Type="http://schemas.openxmlformats.org/officeDocument/2006/relationships/image" Target="../media/image123.png"/><Relationship Id="rId15" Type="http://schemas.openxmlformats.org/officeDocument/2006/relationships/image" Target="../media/image115.png"/><Relationship Id="rId14" Type="http://schemas.openxmlformats.org/officeDocument/2006/relationships/image" Target="../media/image116.png"/><Relationship Id="rId17" Type="http://schemas.openxmlformats.org/officeDocument/2006/relationships/image" Target="../media/image23.png"/><Relationship Id="rId16" Type="http://schemas.openxmlformats.org/officeDocument/2006/relationships/image" Target="../media/image1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" name="Google Shape;1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" name="Google Shape;1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471619"/>
            <a:ext cx="12192000" cy="66814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" name="Google Shape;14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9200" y="1028700"/>
            <a:ext cx="71437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" name="Google Shape;15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906000" y="20574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" name="Google Shape;16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38400" y="4762500"/>
            <a:ext cx="3429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" name="Google Shape;17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801100" y="5029200"/>
            <a:ext cx="3429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" name="Google Shape;18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0" y="0"/>
            <a:ext cx="12192000" cy="47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" name="Google Shape;19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486400" y="2362200"/>
            <a:ext cx="12192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" name="Google Shape;20;p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482017" y="3537077"/>
            <a:ext cx="3048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" name="Google Shape;21;p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877293" y="3548063"/>
            <a:ext cx="3429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" name="Google Shape;22;p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314708" y="3576176"/>
            <a:ext cx="3429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" name="Google Shape;23;p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380398" y="3567113"/>
            <a:ext cx="39052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" name="Google Shape;24;p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0" y="5781675"/>
            <a:ext cx="12192000" cy="7381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" name="Google Shape;25;p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75565" y="5867861"/>
            <a:ext cx="311833" cy="3419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" name="Google Shape;26;p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12119" y="6332897"/>
            <a:ext cx="397481" cy="3419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" name="Google Shape;27;p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0074533" y="6162673"/>
            <a:ext cx="355342" cy="3048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" name="Google Shape;28;p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0" y="6810375"/>
            <a:ext cx="12192000" cy="4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1"/>
          <p:cNvSpPr/>
          <p:nvPr/>
        </p:nvSpPr>
        <p:spPr>
          <a:xfrm>
            <a:off x="3857225" y="976277"/>
            <a:ext cx="43962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3600"/>
              <a:buFont typeface="Arial"/>
              <a:buNone/>
            </a:pPr>
            <a:r>
              <a:rPr b="1" lang="en-US" sz="4400">
                <a:solidFill>
                  <a:srgbClr val="1F2937"/>
                </a:solidFill>
              </a:rPr>
              <a:t>GRADE</a:t>
            </a:r>
            <a:endParaRPr b="1" sz="4400">
              <a:solidFill>
                <a:srgbClr val="1F2937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3600"/>
              <a:buFont typeface="Arial"/>
              <a:buNone/>
            </a:pPr>
            <a:r>
              <a:rPr b="1" lang="en-US" sz="4400">
                <a:solidFill>
                  <a:srgbClr val="1F2937"/>
                </a:solidFill>
              </a:rPr>
              <a:t>PROJECT</a:t>
            </a:r>
            <a:endParaRPr b="1" sz="4400">
              <a:solidFill>
                <a:srgbClr val="1F2937"/>
              </a:solidFill>
            </a:endParaRPr>
          </a:p>
        </p:txBody>
      </p:sp>
      <p:sp>
        <p:nvSpPr>
          <p:cNvPr id="30" name="Google Shape;30;p1"/>
          <p:cNvSpPr/>
          <p:nvPr/>
        </p:nvSpPr>
        <p:spPr>
          <a:xfrm>
            <a:off x="2421076" y="2628900"/>
            <a:ext cx="734984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4B5563"/>
                </a:solidFill>
              </a:rPr>
              <a:t>Automated Generation and Recording of Academic Assessments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1"/>
          <p:cNvSpPr/>
          <p:nvPr/>
        </p:nvSpPr>
        <p:spPr>
          <a:xfrm>
            <a:off x="1933575" y="4044588"/>
            <a:ext cx="1668661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lang="en-US" sz="2000">
                <a:solidFill>
                  <a:srgbClr val="374151"/>
                </a:solidFill>
              </a:rPr>
              <a:t>Digitalization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"/>
          <p:cNvSpPr/>
          <p:nvPr/>
        </p:nvSpPr>
        <p:spPr>
          <a:xfrm>
            <a:off x="4309450" y="4076700"/>
            <a:ext cx="187170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lang="en-US" sz="2000">
                <a:solidFill>
                  <a:srgbClr val="374151"/>
                </a:solidFill>
              </a:rPr>
              <a:t>Centralization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"/>
          <p:cNvSpPr/>
          <p:nvPr/>
        </p:nvSpPr>
        <p:spPr>
          <a:xfrm>
            <a:off x="6613837" y="4044588"/>
            <a:ext cx="1816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lang="en-US" sz="2000">
                <a:solidFill>
                  <a:srgbClr val="374151"/>
                </a:solidFill>
              </a:rPr>
              <a:t>Automation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"/>
          <p:cNvSpPr/>
          <p:nvPr/>
        </p:nvSpPr>
        <p:spPr>
          <a:xfrm>
            <a:off x="9192760" y="4014787"/>
            <a:ext cx="114489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lang="en-US" sz="2000">
                <a:solidFill>
                  <a:srgbClr val="374151"/>
                </a:solidFill>
              </a:rPr>
              <a:t>Analytics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1"/>
          <p:cNvSpPr/>
          <p:nvPr/>
        </p:nvSpPr>
        <p:spPr>
          <a:xfrm>
            <a:off x="742861" y="5874544"/>
            <a:ext cx="571875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0" i="0" lang="en-US" sz="16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María Fernanda Garay | Maximiliano Toledo | Rodrigo Ulloa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1"/>
          <p:cNvSpPr/>
          <p:nvPr/>
        </p:nvSpPr>
        <p:spPr>
          <a:xfrm>
            <a:off x="720775" y="6293148"/>
            <a:ext cx="4765625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b="0" i="0" lang="en-US" sz="16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rgbClr val="4B5563"/>
                </a:solidFill>
              </a:rPr>
              <a:t>Teacher</a:t>
            </a:r>
            <a:r>
              <a:rPr b="0" i="0" lang="en-US" sz="16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: Rodolfo Sepúlveda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1"/>
          <p:cNvSpPr/>
          <p:nvPr/>
        </p:nvSpPr>
        <p:spPr>
          <a:xfrm>
            <a:off x="10448369" y="6179930"/>
            <a:ext cx="135735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lang="en-US">
                <a:solidFill>
                  <a:srgbClr val="374151"/>
                </a:solidFill>
              </a:rPr>
              <a:t>November</a:t>
            </a:r>
            <a:r>
              <a:rPr b="0" i="0" lang="en-US" sz="14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2025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tipo&#10;&#10;El contenido generado por IA puede ser incorrecto." id="38" name="Google Shape;38;p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257187" y="5925473"/>
            <a:ext cx="2257952" cy="512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38" name="Google Shape;33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4644" y="-133564"/>
            <a:ext cx="12266644" cy="69915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9" name="Google Shape;33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9013" y="-133565"/>
            <a:ext cx="12241010" cy="6976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0" name="Google Shape;340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9981" y="1691618"/>
            <a:ext cx="4102837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1" name="Google Shape;341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1989" y="1817823"/>
            <a:ext cx="562989" cy="4758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2" name="Google Shape;342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3029" y="1912697"/>
            <a:ext cx="173172" cy="2236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3" name="Google Shape;343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6069" y="1987948"/>
            <a:ext cx="258190" cy="223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4" name="Google Shape;344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85690" y="3675307"/>
            <a:ext cx="3970106" cy="16675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5" name="Google Shape;345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50051" y="3837125"/>
            <a:ext cx="448687" cy="4119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6" name="Google Shape;346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234767" y="3906181"/>
            <a:ext cx="29628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7" name="Google Shape;347;p1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294652" y="1691618"/>
            <a:ext cx="4390666" cy="18248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8" name="Google Shape;348;p1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423737" y="1767958"/>
            <a:ext cx="495297" cy="4952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9" name="Google Shape;349;p1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518988" y="1882259"/>
            <a:ext cx="1905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0" name="Google Shape;350;p1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690435" y="2045682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1" name="Google Shape;351;p1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31989" y="5460937"/>
            <a:ext cx="11429998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2" name="Google Shape;352;p1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40360" y="5908613"/>
            <a:ext cx="2857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3" name="Google Shape;353;p1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-49013" y="6486565"/>
            <a:ext cx="1224101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12"/>
          <p:cNvSpPr/>
          <p:nvPr/>
        </p:nvSpPr>
        <p:spPr>
          <a:xfrm>
            <a:off x="198421" y="-7370"/>
            <a:ext cx="13716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FFFFFF"/>
                </a:solidFill>
              </a:rPr>
              <a:t>Development Methodology and Practices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2"/>
          <p:cNvSpPr/>
          <p:nvPr/>
        </p:nvSpPr>
        <p:spPr>
          <a:xfrm>
            <a:off x="1154375" y="1817825"/>
            <a:ext cx="3080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b="1" lang="en-US" sz="1500">
                <a:solidFill>
                  <a:srgbClr val="374151"/>
                </a:solidFill>
              </a:rPr>
              <a:t>Methodology &amp; Planning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12"/>
          <p:cNvSpPr/>
          <p:nvPr/>
        </p:nvSpPr>
        <p:spPr>
          <a:xfrm>
            <a:off x="506682" y="2315958"/>
            <a:ext cx="3805288" cy="9953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4B5563"/>
                </a:solidFill>
              </a:rPr>
              <a:t>• Incremental methodology</a:t>
            </a:r>
            <a:endParaRPr>
              <a:solidFill>
                <a:srgbClr val="4B5563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4B5563"/>
                </a:solidFill>
              </a:rPr>
              <a:t>• GitHub Projects for planning</a:t>
            </a:r>
            <a:endParaRPr>
              <a:solidFill>
                <a:srgbClr val="4B5563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B5563"/>
                </a:solidFill>
              </a:rPr>
              <a:t>• GitFlow for workflow management</a:t>
            </a:r>
            <a:endParaRPr>
              <a:solidFill>
                <a:srgbClr val="4B5563"/>
              </a:solidFill>
            </a:endParaRPr>
          </a:p>
        </p:txBody>
      </p:sp>
      <p:sp>
        <p:nvSpPr>
          <p:cNvPr id="357" name="Google Shape;357;p12"/>
          <p:cNvSpPr/>
          <p:nvPr/>
        </p:nvSpPr>
        <p:spPr>
          <a:xfrm>
            <a:off x="4983995" y="3758650"/>
            <a:ext cx="2810887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b="1" lang="en-US" sz="1500">
                <a:solidFill>
                  <a:srgbClr val="374151"/>
                </a:solidFill>
              </a:rPr>
              <a:t>Continuous Integration &amp; Deployment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12"/>
          <p:cNvSpPr/>
          <p:nvPr/>
        </p:nvSpPr>
        <p:spPr>
          <a:xfrm>
            <a:off x="4142991" y="4563206"/>
            <a:ext cx="3805742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4B5563"/>
                </a:solidFill>
              </a:rPr>
              <a:t>• CI/CD implemented with GitHub Actions</a:t>
            </a:r>
            <a:endParaRPr>
              <a:solidFill>
                <a:srgbClr val="4B5563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B5563"/>
                </a:solidFill>
              </a:rPr>
              <a:t>• Automated testing and deployments</a:t>
            </a:r>
            <a:endParaRPr>
              <a:solidFill>
                <a:srgbClr val="4B5563"/>
              </a:solidFill>
            </a:endParaRPr>
          </a:p>
        </p:txBody>
      </p:sp>
      <p:sp>
        <p:nvSpPr>
          <p:cNvPr id="359" name="Google Shape;359;p12"/>
          <p:cNvSpPr/>
          <p:nvPr/>
        </p:nvSpPr>
        <p:spPr>
          <a:xfrm>
            <a:off x="8109533" y="1850549"/>
            <a:ext cx="2971804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b="1" lang="en-US" sz="1500">
                <a:solidFill>
                  <a:srgbClr val="374151"/>
                </a:solidFill>
              </a:rPr>
              <a:t>Quality Assurance (QA)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2"/>
          <p:cNvSpPr/>
          <p:nvPr/>
        </p:nvSpPr>
        <p:spPr>
          <a:xfrm>
            <a:off x="7537100" y="2235335"/>
            <a:ext cx="4161033" cy="11953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4B5563"/>
                </a:solidFill>
              </a:rPr>
              <a:t>• Unit and integration testing with Jest</a:t>
            </a:r>
            <a:endParaRPr>
              <a:solidFill>
                <a:srgbClr val="4B5563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4B5563"/>
                </a:solidFill>
              </a:rPr>
              <a:t>• UAT in every phase</a:t>
            </a:r>
            <a:endParaRPr>
              <a:solidFill>
                <a:srgbClr val="4B5563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4B5563"/>
                </a:solidFill>
              </a:rPr>
              <a:t>• Performance testing with JMeter</a:t>
            </a:r>
            <a:endParaRPr>
              <a:solidFill>
                <a:srgbClr val="4B5563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B5563"/>
                </a:solidFill>
              </a:rPr>
              <a:t>• Security analysis with OWASP ZAP</a:t>
            </a:r>
            <a:endParaRPr>
              <a:solidFill>
                <a:srgbClr val="4B5563"/>
              </a:solidFill>
            </a:endParaRPr>
          </a:p>
        </p:txBody>
      </p:sp>
      <p:sp>
        <p:nvSpPr>
          <p:cNvPr id="361" name="Google Shape;361;p12"/>
          <p:cNvSpPr/>
          <p:nvPr/>
        </p:nvSpPr>
        <p:spPr>
          <a:xfrm>
            <a:off x="468076" y="5551425"/>
            <a:ext cx="11049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b="1" lang="en-US" sz="1500">
                <a:solidFill>
                  <a:srgbClr val="374151"/>
                </a:solidFill>
              </a:rPr>
              <a:t>Quality Pillar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2"/>
          <p:cNvSpPr/>
          <p:nvPr/>
        </p:nvSpPr>
        <p:spPr>
          <a:xfrm>
            <a:off x="950662" y="5884800"/>
            <a:ext cx="11731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>
                <a:solidFill>
                  <a:srgbClr val="4B5563"/>
                </a:solidFill>
              </a:rPr>
              <a:t>Good engineering practices and automation ensure traceability, quality, and efficiency throughout development.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2"/>
          <p:cNvSpPr/>
          <p:nvPr/>
        </p:nvSpPr>
        <p:spPr>
          <a:xfrm>
            <a:off x="3567657" y="6491747"/>
            <a:ext cx="2832675" cy="3662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Autor : 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12"/>
          <p:cNvSpPr/>
          <p:nvPr/>
        </p:nvSpPr>
        <p:spPr>
          <a:xfrm>
            <a:off x="192646" y="6544547"/>
            <a:ext cx="2832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GRADE Project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70" name="Google Shape;370;g3aa39f14df2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6900" y="119411"/>
            <a:ext cx="121920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1" name="Google Shape;371;g3aa39f14df2_0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2" name="Google Shape;372;g3aa39f14df2_0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" y="1922375"/>
            <a:ext cx="3377623" cy="2892675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preencoded.png" id="373" name="Google Shape;373;g3aa39f14df2_0_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62700" y="33813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4" name="Google Shape;374;g3aa39f14df2_0_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96050" y="347662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5" name="Google Shape;375;g3aa39f14df2_0_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3aa39f14df2_0_3"/>
          <p:cNvSpPr/>
          <p:nvPr/>
        </p:nvSpPr>
        <p:spPr>
          <a:xfrm>
            <a:off x="381000" y="228600"/>
            <a:ext cx="11430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FFFFFF"/>
                </a:solidFill>
              </a:rPr>
              <a:t>Economic Evaluation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g3aa39f14df2_0_3"/>
          <p:cNvSpPr/>
          <p:nvPr/>
        </p:nvSpPr>
        <p:spPr>
          <a:xfrm>
            <a:off x="692923" y="2064350"/>
            <a:ext cx="27075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lang="en-US" sz="1550">
                <a:solidFill>
                  <a:srgbClr val="374151"/>
                </a:solidFill>
              </a:rPr>
              <a:t>Direct Development Investments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g3aa39f14df2_0_3"/>
          <p:cNvSpPr/>
          <p:nvPr/>
        </p:nvSpPr>
        <p:spPr>
          <a:xfrm>
            <a:off x="3758625" y="6521700"/>
            <a:ext cx="2832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Autor</a:t>
            </a: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g3aa39f14df2_0_3"/>
          <p:cNvSpPr/>
          <p:nvPr/>
        </p:nvSpPr>
        <p:spPr>
          <a:xfrm>
            <a:off x="787625" y="3025475"/>
            <a:ext cx="2782200" cy="16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3375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Calibri"/>
              <a:buChar char="➔"/>
            </a:pPr>
            <a:r>
              <a:rPr b="1" lang="en-US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Backend Development</a:t>
            </a:r>
            <a:endParaRPr b="1" i="0" sz="1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3375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Calibri"/>
              <a:buChar char="➔"/>
            </a:pPr>
            <a:r>
              <a:rPr b="1" i="0" lang="en-US" sz="1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 M</a:t>
            </a:r>
            <a:r>
              <a:rPr b="1" lang="en-US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obile</a:t>
            </a:r>
            <a:r>
              <a:rPr b="1" i="0" lang="en-US" sz="1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OMR</a:t>
            </a:r>
            <a:endParaRPr b="1" i="0" sz="1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3375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Calibri"/>
              <a:buChar char="➔"/>
            </a:pPr>
            <a:r>
              <a:rPr b="1" lang="en-US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 Plan</a:t>
            </a:r>
            <a:endParaRPr b="1" i="0" sz="1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3375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Calibri"/>
              <a:buChar char="➔"/>
            </a:pPr>
            <a:r>
              <a:rPr b="1" lang="en-US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Administrative Costs</a:t>
            </a:r>
            <a:endParaRPr b="1" i="0" sz="1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3aa39f14df2_0_3"/>
          <p:cNvSpPr/>
          <p:nvPr/>
        </p:nvSpPr>
        <p:spPr>
          <a:xfrm flipH="1" rot="10800000">
            <a:off x="6914675" y="1835751"/>
            <a:ext cx="787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81" name="Google Shape;381;g3aa39f14df2_0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36350" y="1922375"/>
            <a:ext cx="3377623" cy="2892675"/>
          </a:xfrm>
          <a:prstGeom prst="rect">
            <a:avLst/>
          </a:prstGeom>
          <a:noFill/>
          <a:ln cap="flat" cmpd="sng" w="9525">
            <a:solidFill>
              <a:srgbClr val="5597D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2" name="Google Shape;382;g3aa39f14df2_0_3"/>
          <p:cNvSpPr/>
          <p:nvPr/>
        </p:nvSpPr>
        <p:spPr>
          <a:xfrm>
            <a:off x="4534063" y="2064350"/>
            <a:ext cx="27822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lang="en-US" sz="1550">
                <a:solidFill>
                  <a:srgbClr val="374151"/>
                </a:solidFill>
              </a:rPr>
              <a:t>Initial Fixed Costs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g3aa39f14df2_0_3"/>
          <p:cNvSpPr/>
          <p:nvPr/>
        </p:nvSpPr>
        <p:spPr>
          <a:xfrm>
            <a:off x="4633663" y="2841938"/>
            <a:ext cx="2391000" cy="17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3375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Calibri"/>
              <a:buChar char="➔"/>
            </a:pPr>
            <a:r>
              <a:rPr b="1" lang="en-US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Office Rent</a:t>
            </a:r>
            <a:endParaRPr b="1" i="0" sz="1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3375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Calibri"/>
              <a:buChar char="➔"/>
            </a:pPr>
            <a:r>
              <a:rPr b="1" lang="en-US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Utilities</a:t>
            </a:r>
            <a:endParaRPr b="1" i="0" sz="1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3375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Calibri"/>
              <a:buChar char="➔"/>
            </a:pPr>
            <a:r>
              <a:rPr b="1" lang="en-US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Basic services</a:t>
            </a:r>
            <a:endParaRPr b="1" i="0" sz="1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3375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Calibri"/>
              <a:buChar char="➔"/>
            </a:pPr>
            <a:r>
              <a:rPr b="1" lang="en-US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Minor supplies</a:t>
            </a:r>
            <a:endParaRPr b="1" i="0" sz="1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3375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Calibri"/>
              <a:buChar char="➔"/>
            </a:pPr>
            <a:r>
              <a:rPr b="1" lang="en-US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Initial cloud services</a:t>
            </a:r>
            <a:endParaRPr b="1" i="0" sz="1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84" name="Google Shape;384;g3aa39f14df2_0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91700" y="1939037"/>
            <a:ext cx="3377623" cy="2859350"/>
          </a:xfrm>
          <a:prstGeom prst="rect">
            <a:avLst/>
          </a:prstGeom>
          <a:noFill/>
          <a:ln cap="flat" cmpd="sng" w="952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5" name="Google Shape;385;g3aa39f14df2_0_3"/>
          <p:cNvSpPr/>
          <p:nvPr/>
        </p:nvSpPr>
        <p:spPr>
          <a:xfrm>
            <a:off x="8187963" y="2064350"/>
            <a:ext cx="31851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lang="en-US" sz="1550">
                <a:solidFill>
                  <a:srgbClr val="374151"/>
                </a:solidFill>
              </a:rPr>
              <a:t>Initial Variable Costs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g3aa39f14df2_0_3"/>
          <p:cNvSpPr/>
          <p:nvPr/>
        </p:nvSpPr>
        <p:spPr>
          <a:xfrm>
            <a:off x="8153763" y="2877463"/>
            <a:ext cx="3253500" cy="16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3375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Calibri"/>
              <a:buChar char="➔"/>
            </a:pPr>
            <a:r>
              <a:rPr b="1" lang="en-US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Initial operational transport</a:t>
            </a:r>
            <a:endParaRPr b="1" i="0" sz="1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3375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Calibri"/>
              <a:buChar char="➔"/>
            </a:pPr>
            <a:r>
              <a:rPr b="1" lang="en-US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Domain registration</a:t>
            </a:r>
            <a:endParaRPr b="1" i="0" sz="1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87" name="Google Shape;387;g3aa39f14df2_0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91700" y="5119000"/>
            <a:ext cx="3377623" cy="759925"/>
          </a:xfrm>
          <a:prstGeom prst="rect">
            <a:avLst/>
          </a:prstGeom>
          <a:noFill/>
          <a:ln cap="flat" cmpd="sng" w="9525">
            <a:solidFill>
              <a:srgbClr val="FFD3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preencoded.png" id="388" name="Google Shape;388;g3aa39f14df2_0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36350" y="5112025"/>
            <a:ext cx="3410099" cy="759925"/>
          </a:xfrm>
          <a:prstGeom prst="rect">
            <a:avLst/>
          </a:prstGeom>
          <a:noFill/>
          <a:ln cap="flat" cmpd="sng" w="9525">
            <a:solidFill>
              <a:srgbClr val="5597D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preencoded.png" id="389" name="Google Shape;389;g3aa39f14df2_0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7850" y="5116150"/>
            <a:ext cx="3377623" cy="759925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0" name="Google Shape;390;g3aa39f14df2_0_3"/>
          <p:cNvSpPr/>
          <p:nvPr/>
        </p:nvSpPr>
        <p:spPr>
          <a:xfrm>
            <a:off x="8430850" y="5224763"/>
            <a:ext cx="28755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lang="en-US" sz="145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Total variable costs: $1.6 MM CLP</a:t>
            </a:r>
            <a:endParaRPr b="1" i="0" sz="145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g3aa39f14df2_0_3"/>
          <p:cNvSpPr/>
          <p:nvPr/>
        </p:nvSpPr>
        <p:spPr>
          <a:xfrm>
            <a:off x="4516222" y="5222575"/>
            <a:ext cx="26259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lang="en-US" sz="145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Total fixed costs: $12.5 MM CLP</a:t>
            </a:r>
            <a:endParaRPr b="1" i="0" sz="1450" u="none" cap="none" strike="noStrike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g3aa39f14df2_0_3"/>
          <p:cNvSpPr/>
          <p:nvPr/>
        </p:nvSpPr>
        <p:spPr>
          <a:xfrm>
            <a:off x="412463" y="5201850"/>
            <a:ext cx="33147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lang="en-US" sz="145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Total direct investment: $18.0 MM CLP</a:t>
            </a:r>
            <a:endParaRPr b="1" i="0" sz="145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93" name="Google Shape;393;g3aa39f14df2_0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64000" y="1108375"/>
            <a:ext cx="6604001" cy="457200"/>
          </a:xfrm>
          <a:prstGeom prst="rect">
            <a:avLst/>
          </a:prstGeom>
          <a:noFill/>
          <a:ln cap="flat" cmpd="sng" w="9525">
            <a:solidFill>
              <a:srgbClr val="AFCAE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4" name="Google Shape;394;g3aa39f14df2_0_3"/>
          <p:cNvSpPr/>
          <p:nvPr/>
        </p:nvSpPr>
        <p:spPr>
          <a:xfrm>
            <a:off x="6426700" y="1166788"/>
            <a:ext cx="19209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2563EB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D9488"/>
                </a:solidFill>
                <a:latin typeface="Arial"/>
                <a:ea typeface="Arial"/>
                <a:cs typeface="Arial"/>
                <a:sym typeface="Arial"/>
              </a:rPr>
              <a:t>$ 32,1 MM CLP</a:t>
            </a:r>
            <a:endParaRPr b="0" i="0" sz="1800" u="none" cap="none" strike="noStrike">
              <a:solidFill>
                <a:srgbClr val="0D94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g3aa39f14df2_0_3"/>
          <p:cNvSpPr/>
          <p:nvPr/>
        </p:nvSpPr>
        <p:spPr>
          <a:xfrm>
            <a:off x="2160000" y="1154575"/>
            <a:ext cx="4089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374151"/>
                </a:solidFill>
              </a:rPr>
              <a:t>Initial Investment for GRADE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g3aa39f14df2_0_3"/>
          <p:cNvSpPr/>
          <p:nvPr/>
        </p:nvSpPr>
        <p:spPr>
          <a:xfrm>
            <a:off x="192646" y="6544547"/>
            <a:ext cx="2832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GRADE Project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02" name="Google Shape;40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5325" y="81000"/>
            <a:ext cx="12307325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3" name="Google Shape;40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4" name="Google Shape;404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" y="2019300"/>
            <a:ext cx="56007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5" name="Google Shape;405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3400" y="22288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6" name="Google Shape;406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2463" y="2324100"/>
            <a:ext cx="2190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7" name="Google Shape;40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" y="3171825"/>
            <a:ext cx="56007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8" name="Google Shape;408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3400" y="33813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9" name="Google Shape;409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66750" y="347662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0" name="Google Shape;410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" y="4324350"/>
            <a:ext cx="56007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1" name="Google Shape;411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3400" y="45339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2" name="Google Shape;412;p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85800" y="4629150"/>
            <a:ext cx="1524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3" name="Google Shape;413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10300" y="2019300"/>
            <a:ext cx="56007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4" name="Google Shape;414;p1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362700" y="22288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5" name="Google Shape;415;p1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519863" y="2324100"/>
            <a:ext cx="1428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6" name="Google Shape;41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10300" y="3171825"/>
            <a:ext cx="56007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7" name="Google Shape;417;p1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362700" y="33813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8" name="Google Shape;418;p1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496050" y="347662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9" name="Google Shape;419;p1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13"/>
          <p:cNvSpPr/>
          <p:nvPr/>
        </p:nvSpPr>
        <p:spPr>
          <a:xfrm>
            <a:off x="381000" y="228600"/>
            <a:ext cx="11430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FFFFFF"/>
                </a:solidFill>
              </a:rPr>
              <a:t>Economic Evaluation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13"/>
          <p:cNvSpPr/>
          <p:nvPr/>
        </p:nvSpPr>
        <p:spPr>
          <a:xfrm>
            <a:off x="381000" y="1143000"/>
            <a:ext cx="11430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374151"/>
                </a:solidFill>
              </a:rPr>
              <a:t>Financial analysis of the GRADE project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13"/>
          <p:cNvSpPr/>
          <p:nvPr/>
        </p:nvSpPr>
        <p:spPr>
          <a:xfrm>
            <a:off x="381000" y="1524000"/>
            <a:ext cx="13716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350"/>
              <a:buFont typeface="Arial"/>
              <a:buNone/>
            </a:pPr>
            <a:r>
              <a:rPr lang="en-US" sz="1350">
                <a:solidFill>
                  <a:srgbClr val="4B5563"/>
                </a:solidFill>
              </a:rPr>
              <a:t>The economic assessment shows that GRADE is financially profitable and sustainable in the long term.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13"/>
          <p:cNvSpPr/>
          <p:nvPr/>
        </p:nvSpPr>
        <p:spPr>
          <a:xfrm>
            <a:off x="1143000" y="2171700"/>
            <a:ext cx="1920776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lang="en-US" sz="1350">
                <a:solidFill>
                  <a:srgbClr val="374151"/>
                </a:solidFill>
              </a:rPr>
              <a:t>Initial Investment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13"/>
          <p:cNvSpPr/>
          <p:nvPr/>
        </p:nvSpPr>
        <p:spPr>
          <a:xfrm>
            <a:off x="1143000" y="2438400"/>
            <a:ext cx="1920776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2563EB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2563EB"/>
                </a:solidFill>
                <a:latin typeface="Arial"/>
                <a:ea typeface="Arial"/>
                <a:cs typeface="Arial"/>
                <a:sym typeface="Arial"/>
              </a:rPr>
              <a:t>$ 32,1 MM CLP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13"/>
          <p:cNvSpPr/>
          <p:nvPr/>
        </p:nvSpPr>
        <p:spPr>
          <a:xfrm>
            <a:off x="1143000" y="3324225"/>
            <a:ext cx="2475309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lang="en-US" sz="1350">
                <a:solidFill>
                  <a:srgbClr val="374151"/>
                </a:solidFill>
              </a:rPr>
              <a:t>Net Present Value (NPV)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13"/>
          <p:cNvSpPr/>
          <p:nvPr/>
        </p:nvSpPr>
        <p:spPr>
          <a:xfrm>
            <a:off x="1143000" y="3590925"/>
            <a:ext cx="26157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6A34A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16A34A"/>
                </a:solidFill>
                <a:latin typeface="Arial"/>
                <a:ea typeface="Arial"/>
                <a:cs typeface="Arial"/>
                <a:sym typeface="Arial"/>
              </a:rPr>
              <a:t>$ 16.26 MM </a:t>
            </a:r>
            <a:r>
              <a:rPr b="1" i="0" lang="en-US" sz="1350" u="none" cap="none" strike="noStrike">
                <a:solidFill>
                  <a:srgbClr val="22C55E"/>
                </a:solidFill>
                <a:latin typeface="Arial"/>
                <a:ea typeface="Arial"/>
                <a:cs typeface="Arial"/>
                <a:sym typeface="Arial"/>
              </a:rPr>
              <a:t>(+)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13"/>
          <p:cNvSpPr/>
          <p:nvPr/>
        </p:nvSpPr>
        <p:spPr>
          <a:xfrm>
            <a:off x="1143000" y="4476750"/>
            <a:ext cx="3799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lang="en-US" sz="1350">
                <a:solidFill>
                  <a:srgbClr val="374151"/>
                </a:solidFill>
              </a:rPr>
              <a:t>Net Present Value (NPV)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13"/>
          <p:cNvSpPr/>
          <p:nvPr/>
        </p:nvSpPr>
        <p:spPr>
          <a:xfrm>
            <a:off x="1143000" y="4743450"/>
            <a:ext cx="3505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A580C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EA580C"/>
                </a:solidFill>
                <a:latin typeface="Arial"/>
                <a:ea typeface="Arial"/>
                <a:cs typeface="Arial"/>
                <a:sym typeface="Arial"/>
              </a:rPr>
              <a:t>38 % 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13"/>
          <p:cNvSpPr/>
          <p:nvPr/>
        </p:nvSpPr>
        <p:spPr>
          <a:xfrm>
            <a:off x="6972300" y="2171700"/>
            <a:ext cx="351026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lang="en-US" sz="1350">
                <a:solidFill>
                  <a:srgbClr val="374151"/>
                </a:solidFill>
              </a:rPr>
              <a:t>Payback Period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13"/>
          <p:cNvSpPr/>
          <p:nvPr/>
        </p:nvSpPr>
        <p:spPr>
          <a:xfrm>
            <a:off x="6972300" y="2438400"/>
            <a:ext cx="292521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9333EA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9333EA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b="1" lang="en-US" sz="1800">
                <a:solidFill>
                  <a:srgbClr val="9333EA"/>
                </a:solidFill>
              </a:rPr>
              <a:t>year</a:t>
            </a:r>
            <a:r>
              <a:rPr b="1" i="0" lang="en-US" sz="1800" u="none" cap="none" strike="noStrike">
                <a:solidFill>
                  <a:srgbClr val="9333EA"/>
                </a:solidFill>
                <a:latin typeface="Arial"/>
                <a:ea typeface="Arial"/>
                <a:cs typeface="Arial"/>
                <a:sym typeface="Arial"/>
              </a:rPr>
              <a:t> 11 </a:t>
            </a:r>
            <a:r>
              <a:rPr b="1" lang="en-US" sz="1800">
                <a:solidFill>
                  <a:srgbClr val="9333EA"/>
                </a:solidFill>
              </a:rPr>
              <a:t>months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13"/>
          <p:cNvSpPr/>
          <p:nvPr/>
        </p:nvSpPr>
        <p:spPr>
          <a:xfrm>
            <a:off x="6972299" y="3324225"/>
            <a:ext cx="3590925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lang="en-US" sz="1350">
                <a:solidFill>
                  <a:srgbClr val="374151"/>
                </a:solidFill>
              </a:rPr>
              <a:t>Cumulative Cash Flow (Year 3)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13"/>
          <p:cNvSpPr/>
          <p:nvPr/>
        </p:nvSpPr>
        <p:spPr>
          <a:xfrm>
            <a:off x="6972300" y="3590925"/>
            <a:ext cx="3121104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D9488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D9488"/>
                </a:solidFill>
                <a:latin typeface="Arial"/>
                <a:ea typeface="Arial"/>
                <a:cs typeface="Arial"/>
                <a:sym typeface="Arial"/>
              </a:rPr>
              <a:t>$ 19.1 MM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33" name="Google Shape;433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10300" y="4324350"/>
            <a:ext cx="56007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13"/>
          <p:cNvSpPr/>
          <p:nvPr/>
        </p:nvSpPr>
        <p:spPr>
          <a:xfrm>
            <a:off x="6952982" y="4419600"/>
            <a:ext cx="3590925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lang="en-US" sz="1350">
                <a:solidFill>
                  <a:srgbClr val="374151"/>
                </a:solidFill>
              </a:rPr>
              <a:t>Discount Rate (WACC)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35" name="Google Shape;435;p1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350794" y="45339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pretón de manos" id="436" name="Google Shape;436;p1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403181" y="4629150"/>
            <a:ext cx="347662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13"/>
          <p:cNvSpPr/>
          <p:nvPr/>
        </p:nvSpPr>
        <p:spPr>
          <a:xfrm>
            <a:off x="7036594" y="4686300"/>
            <a:ext cx="3121104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D9488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3%</a:t>
            </a:r>
            <a:endParaRPr b="0" i="0" sz="18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13"/>
          <p:cNvSpPr/>
          <p:nvPr/>
        </p:nvSpPr>
        <p:spPr>
          <a:xfrm>
            <a:off x="3758700" y="6515100"/>
            <a:ext cx="2832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Autor</a:t>
            </a: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39" name="Google Shape;439;p1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3618300" y="5262563"/>
            <a:ext cx="5179219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0" name="Google Shape;440;p1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3758701" y="5277909"/>
            <a:ext cx="184150" cy="245533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13"/>
          <p:cNvSpPr/>
          <p:nvPr/>
        </p:nvSpPr>
        <p:spPr>
          <a:xfrm>
            <a:off x="4366553" y="5277908"/>
            <a:ext cx="16917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88"/>
              <a:buFont typeface="Arial"/>
              <a:buNone/>
            </a:pPr>
            <a:r>
              <a:rPr b="1" lang="en-US" sz="1288">
                <a:solidFill>
                  <a:srgbClr val="FFFFFF"/>
                </a:solidFill>
              </a:rPr>
              <a:t>Financially viable</a:t>
            </a:r>
            <a:endParaRPr b="0" i="0" sz="12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13"/>
          <p:cNvSpPr/>
          <p:nvPr/>
        </p:nvSpPr>
        <p:spPr>
          <a:xfrm>
            <a:off x="3684665" y="5554995"/>
            <a:ext cx="51210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7"/>
              <a:buFont typeface="Arial"/>
              <a:buNone/>
            </a:pPr>
            <a:r>
              <a:rPr lang="en-US" sz="1127">
                <a:solidFill>
                  <a:srgbClr val="FFFFFF"/>
                </a:solidFill>
              </a:rPr>
              <a:t>The project is financially viable, with a short recovery period, a positive NPV, and an IRR significantly above the discount rate.</a:t>
            </a:r>
            <a:endParaRPr b="0" i="0" sz="112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13"/>
          <p:cNvSpPr/>
          <p:nvPr/>
        </p:nvSpPr>
        <p:spPr>
          <a:xfrm>
            <a:off x="192646" y="6544547"/>
            <a:ext cx="2832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GRADE Project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49" name="Google Shape;44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0" name="Google Shape;45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108355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1" name="Google Shape;451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2725" y="1657350"/>
            <a:ext cx="5600700" cy="1196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2" name="Google Shape;452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3225" y="184785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3" name="Google Shape;453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7525" y="19621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4" name="Google Shape;454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10300" y="1657350"/>
            <a:ext cx="5565226" cy="1196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5" name="Google Shape;455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00800" y="184785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6" name="Google Shape;456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96050" y="1962150"/>
            <a:ext cx="1905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7" name="Google Shape;457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58200" y="3217075"/>
            <a:ext cx="5565226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8" name="Google Shape;458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71500" y="3407563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9" name="Google Shape;459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85800" y="3521863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0" name="Google Shape;460;p1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210300" y="3217075"/>
            <a:ext cx="5600700" cy="136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1" name="Google Shape;461;p1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400800" y="3438063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2" name="Google Shape;462;p1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534150" y="3552363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3" name="Google Shape;463;p1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81000" y="4880374"/>
            <a:ext cx="11430000" cy="115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4" name="Google Shape;464;p1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0858500" y="5048013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5" name="Google Shape;465;p1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1025188" y="5238513"/>
            <a:ext cx="42862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6" name="Google Shape;466;p1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0" y="6467475"/>
            <a:ext cx="12192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15"/>
          <p:cNvSpPr/>
          <p:nvPr/>
        </p:nvSpPr>
        <p:spPr>
          <a:xfrm>
            <a:off x="381000" y="228600"/>
            <a:ext cx="11430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FFFFFF"/>
                </a:solidFill>
              </a:rPr>
              <a:t>Closing &amp; Reflections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15"/>
          <p:cNvSpPr/>
          <p:nvPr/>
        </p:nvSpPr>
        <p:spPr>
          <a:xfrm>
            <a:off x="254725" y="952500"/>
            <a:ext cx="11430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374151"/>
                </a:solidFill>
              </a:rPr>
              <a:t>Key Achievements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15"/>
          <p:cNvSpPr/>
          <p:nvPr/>
        </p:nvSpPr>
        <p:spPr>
          <a:xfrm>
            <a:off x="1046625" y="1847850"/>
            <a:ext cx="4686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1" lang="en-US" sz="1200">
                <a:solidFill>
                  <a:srgbClr val="374151"/>
                </a:solidFill>
              </a:rPr>
              <a:t>Scalable &amp; Modular Architecture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15"/>
          <p:cNvSpPr/>
          <p:nvPr/>
        </p:nvSpPr>
        <p:spPr>
          <a:xfrm>
            <a:off x="1046625" y="2119625"/>
            <a:ext cx="46863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</a:rPr>
              <a:t>Architecture capable of growing with new functionalities and adapting to future requirements.</a:t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rgbClr val="4B5563"/>
              </a:solidFill>
            </a:endParaRPr>
          </a:p>
        </p:txBody>
      </p:sp>
      <p:sp>
        <p:nvSpPr>
          <p:cNvPr id="471" name="Google Shape;471;p15"/>
          <p:cNvSpPr/>
          <p:nvPr/>
        </p:nvSpPr>
        <p:spPr>
          <a:xfrm>
            <a:off x="6934200" y="1847850"/>
            <a:ext cx="5623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1" lang="en-US" sz="1200">
                <a:solidFill>
                  <a:srgbClr val="374151"/>
                </a:solidFill>
              </a:rPr>
              <a:t>Project Completed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15"/>
          <p:cNvSpPr/>
          <p:nvPr/>
        </p:nvSpPr>
        <p:spPr>
          <a:xfrm>
            <a:off x="6866950" y="2189100"/>
            <a:ext cx="4686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4B5563"/>
                </a:solidFill>
              </a:rPr>
              <a:t>A fully functional and validated platform is consolidated.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15"/>
          <p:cNvSpPr/>
          <p:nvPr/>
        </p:nvSpPr>
        <p:spPr>
          <a:xfrm>
            <a:off x="1104900" y="3407563"/>
            <a:ext cx="4686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</a:rPr>
              <a:t>Operational MVP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15"/>
          <p:cNvSpPr/>
          <p:nvPr/>
        </p:nvSpPr>
        <p:spPr>
          <a:xfrm>
            <a:off x="1104900" y="3704763"/>
            <a:ext cx="4686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4B5563"/>
                </a:solidFill>
              </a:rPr>
              <a:t>A stable, usable, and ready-to-adopt solution, integrating each of its core functionalities.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15"/>
          <p:cNvSpPr/>
          <p:nvPr/>
        </p:nvSpPr>
        <p:spPr>
          <a:xfrm>
            <a:off x="6934200" y="3438063"/>
            <a:ext cx="4686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1" lang="en-US" sz="1200">
                <a:solidFill>
                  <a:srgbClr val="374151"/>
                </a:solidFill>
              </a:rPr>
              <a:t>Vision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15"/>
          <p:cNvSpPr/>
          <p:nvPr/>
        </p:nvSpPr>
        <p:spPr>
          <a:xfrm>
            <a:off x="6934200" y="3704763"/>
            <a:ext cx="4686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4B5563"/>
                </a:solidFill>
              </a:rPr>
              <a:t>Opening a path for natural expansion and evolution toward institutional LMS integration.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15"/>
          <p:cNvSpPr/>
          <p:nvPr/>
        </p:nvSpPr>
        <p:spPr>
          <a:xfrm>
            <a:off x="493050" y="4951800"/>
            <a:ext cx="10210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b="1" lang="en-US" sz="1500">
                <a:solidFill>
                  <a:srgbClr val="374151"/>
                </a:solidFill>
              </a:rPr>
              <a:t>🇺🇸 Objectives for the Future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15"/>
          <p:cNvSpPr/>
          <p:nvPr/>
        </p:nvSpPr>
        <p:spPr>
          <a:xfrm>
            <a:off x="493050" y="5280413"/>
            <a:ext cx="1021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4B5563"/>
                </a:solidFill>
              </a:rPr>
              <a:t>The next objective is to deliver a functional system that generates a positive impact as a product and remains updated through a continuous improvement cycle to ensure long-term value.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tipo&#10;&#10;El contenido generado por IA puede ser incorrecto." id="479" name="Google Shape;479;p1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9885462" y="293898"/>
            <a:ext cx="2257952" cy="512504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15"/>
          <p:cNvSpPr/>
          <p:nvPr/>
        </p:nvSpPr>
        <p:spPr>
          <a:xfrm>
            <a:off x="3149025" y="6534150"/>
            <a:ext cx="2832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Autor : 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15"/>
          <p:cNvSpPr/>
          <p:nvPr/>
        </p:nvSpPr>
        <p:spPr>
          <a:xfrm>
            <a:off x="192646" y="6544547"/>
            <a:ext cx="2832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GRADE Project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4" name="Google Shape;4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00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" name="Google Shape;4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" name="Google Shape;4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1668" y="1556481"/>
            <a:ext cx="3352960" cy="38484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" name="Google Shape;47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25252" y="1699363"/>
            <a:ext cx="938572" cy="938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torno" id="48" name="Google Shape;48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84031" y="1761808"/>
            <a:ext cx="821013" cy="8210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" name="Google Shape;49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58716" y="1566251"/>
            <a:ext cx="3352961" cy="38386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" name="Google Shape;50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53587" y="1744146"/>
            <a:ext cx="914875" cy="91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" name="Google Shape;51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151311" y="1803292"/>
            <a:ext cx="519426" cy="8130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2" name="Google Shape;5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21037" y="1566251"/>
            <a:ext cx="2979152" cy="37119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3" name="Google Shape;53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556429" y="1761808"/>
            <a:ext cx="908367" cy="908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4" name="Google Shape;54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0" y="6446649"/>
            <a:ext cx="12192000" cy="41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2"/>
          <p:cNvSpPr/>
          <p:nvPr/>
        </p:nvSpPr>
        <p:spPr>
          <a:xfrm>
            <a:off x="381000" y="228600"/>
            <a:ext cx="13716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FFFFFF"/>
                </a:solidFill>
              </a:rPr>
              <a:t>Problem and Context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2"/>
          <p:cNvSpPr/>
          <p:nvPr/>
        </p:nvSpPr>
        <p:spPr>
          <a:xfrm>
            <a:off x="984561" y="2724959"/>
            <a:ext cx="2900695" cy="4483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</a:rPr>
              <a:t>Fragmented Evaluation Process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"/>
          <p:cNvSpPr/>
          <p:nvPr/>
        </p:nvSpPr>
        <p:spPr>
          <a:xfrm>
            <a:off x="1018572" y="3708702"/>
            <a:ext cx="2979152" cy="15928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Teachers rely on disconnected tools (forms, spreadsheets, email), duplicating work and losing consistency.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2"/>
          <p:cNvSpPr/>
          <p:nvPr/>
        </p:nvSpPr>
        <p:spPr>
          <a:xfrm>
            <a:off x="5168076" y="2771776"/>
            <a:ext cx="2540853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</a:rPr>
              <a:t>Overload and Errors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2"/>
          <p:cNvSpPr/>
          <p:nvPr/>
        </p:nvSpPr>
        <p:spPr>
          <a:xfrm>
            <a:off x="4987344" y="3794050"/>
            <a:ext cx="2895704" cy="1363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Manual data entry and transferring information across spreadsheets increase processing time and the probability of errors.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2"/>
          <p:cNvSpPr/>
          <p:nvPr/>
        </p:nvSpPr>
        <p:spPr>
          <a:xfrm>
            <a:off x="9064501" y="2771776"/>
            <a:ext cx="2020253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</a:rPr>
              <a:t>Low Traceability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8654884" y="3799207"/>
            <a:ext cx="2839485" cy="16057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Without unified records, it becomes difficult to audit, compare cohorts, and respond promptly to academic results.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182296" y="6459097"/>
            <a:ext cx="28326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GRADE Project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upa" id="63" name="Google Shape;63;p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636993" y="1836180"/>
            <a:ext cx="747238" cy="747238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"/>
          <p:cNvSpPr/>
          <p:nvPr/>
        </p:nvSpPr>
        <p:spPr>
          <a:xfrm>
            <a:off x="3853905" y="6463172"/>
            <a:ext cx="28326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Autor :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0" name="Google Shape;7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4" y="228600"/>
            <a:ext cx="12192000" cy="6551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1" name="Google Shape;7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2" name="Google Shape;7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" y="2804160"/>
            <a:ext cx="2628900" cy="3011423"/>
          </a:xfrm>
          <a:prstGeom prst="rect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pic>
      <p:pic>
        <p:nvPicPr>
          <p:cNvPr descr="preencoded.png" id="73" name="Google Shape;73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78458" y="3109913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4" name="Google Shape;74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40383" y="3243263"/>
            <a:ext cx="2857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5" name="Google Shape;75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14700" y="2804160"/>
            <a:ext cx="2628900" cy="3011423"/>
          </a:xfrm>
          <a:prstGeom prst="rect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pic>
      <p:pic>
        <p:nvPicPr>
          <p:cNvPr descr="preencoded.png" id="76" name="Google Shape;76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12158" y="3109913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7" name="Google Shape;77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07421" y="3243263"/>
            <a:ext cx="21907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8" name="Google Shape;7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8400" y="2804160"/>
            <a:ext cx="2628900" cy="3011423"/>
          </a:xfrm>
          <a:prstGeom prst="rect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pic>
      <p:pic>
        <p:nvPicPr>
          <p:cNvPr descr="preencoded.png" id="79" name="Google Shape;79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245858" y="3109913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0" name="Google Shape;80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407783" y="3243263"/>
            <a:ext cx="2857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1" name="Google Shape;81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82100" y="2804160"/>
            <a:ext cx="2628900" cy="3011423"/>
          </a:xfrm>
          <a:prstGeom prst="rect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pic>
      <p:pic>
        <p:nvPicPr>
          <p:cNvPr descr="preencoded.png" id="82" name="Google Shape;82;p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179558" y="3109913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3" name="Google Shape;83;p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341483" y="3243263"/>
            <a:ext cx="2857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4" name="Google Shape;84;p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0" y="6477000"/>
            <a:ext cx="12231232" cy="40004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3"/>
          <p:cNvSpPr/>
          <p:nvPr/>
        </p:nvSpPr>
        <p:spPr>
          <a:xfrm>
            <a:off x="381000" y="228600"/>
            <a:ext cx="13716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FFFFFF"/>
                </a:solidFill>
              </a:rPr>
              <a:t>Project Objective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3"/>
          <p:cNvSpPr/>
          <p:nvPr/>
        </p:nvSpPr>
        <p:spPr>
          <a:xfrm>
            <a:off x="381000" y="1145053"/>
            <a:ext cx="13716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Arial"/>
              <a:buNone/>
            </a:pPr>
            <a:r>
              <a:rPr b="1" lang="en-US" sz="2000">
                <a:solidFill>
                  <a:srgbClr val="374151"/>
                </a:solidFill>
              </a:rPr>
              <a:t>Digitalization and centralization of the academic assessment cycle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3"/>
          <p:cNvSpPr/>
          <p:nvPr/>
        </p:nvSpPr>
        <p:spPr>
          <a:xfrm>
            <a:off x="532625" y="1773555"/>
            <a:ext cx="11430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/>
              <a:t>The GRADE platform integrates the entire assessment process into a single system, optimizing time, reducing errors, and ensuring traceability.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3"/>
          <p:cNvSpPr/>
          <p:nvPr/>
        </p:nvSpPr>
        <p:spPr>
          <a:xfrm>
            <a:off x="532625" y="3890963"/>
            <a:ext cx="2477095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b="1" lang="en-US" sz="1600">
                <a:solidFill>
                  <a:srgbClr val="374151"/>
                </a:solidFill>
              </a:rPr>
              <a:t>Question Bank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3"/>
          <p:cNvSpPr/>
          <p:nvPr/>
        </p:nvSpPr>
        <p:spPr>
          <a:xfrm>
            <a:off x="532625" y="4410076"/>
            <a:ext cx="2399141" cy="1052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>
                <a:solidFill>
                  <a:srgbClr val="4B5563"/>
                </a:solidFill>
              </a:rPr>
              <a:t>Creation and management of reusable question items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3"/>
          <p:cNvSpPr/>
          <p:nvPr/>
        </p:nvSpPr>
        <p:spPr>
          <a:xfrm>
            <a:off x="3434372" y="3890963"/>
            <a:ext cx="2540853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b="1" lang="en-US" sz="1600">
                <a:solidFill>
                  <a:srgbClr val="374151"/>
                </a:solidFill>
              </a:rPr>
              <a:t>Test Generation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3"/>
          <p:cNvSpPr/>
          <p:nvPr/>
        </p:nvSpPr>
        <p:spPr>
          <a:xfrm>
            <a:off x="3388967" y="4410076"/>
            <a:ext cx="2476500" cy="1052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>
                <a:solidFill>
                  <a:srgbClr val="4B5563"/>
                </a:solidFill>
              </a:rPr>
              <a:t>Automatic creation of exams using PDF/QR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6361806" y="3890963"/>
            <a:ext cx="2553533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b="1" lang="en-US" sz="1600">
                <a:solidFill>
                  <a:srgbClr val="374151"/>
                </a:solidFill>
              </a:rPr>
              <a:t>Automated Grading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3"/>
          <p:cNvSpPr/>
          <p:nvPr/>
        </p:nvSpPr>
        <p:spPr>
          <a:xfrm>
            <a:off x="6400025" y="4410076"/>
            <a:ext cx="2399141" cy="1052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>
                <a:solidFill>
                  <a:srgbClr val="4B5563"/>
                </a:solidFill>
              </a:rPr>
              <a:t>Efficient correction of student responses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9301925" y="3890976"/>
            <a:ext cx="2280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b="1" lang="en-US" sz="1600">
                <a:solidFill>
                  <a:srgbClr val="374151"/>
                </a:solidFill>
              </a:rPr>
              <a:t>Recording &amp; Analysis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3"/>
          <p:cNvSpPr/>
          <p:nvPr/>
        </p:nvSpPr>
        <p:spPr>
          <a:xfrm>
            <a:off x="9333725" y="4410076"/>
            <a:ext cx="2399141" cy="1052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>
                <a:solidFill>
                  <a:srgbClr val="4B5563"/>
                </a:solidFill>
              </a:rPr>
              <a:t>Unified storage and analytics tools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3"/>
          <p:cNvSpPr/>
          <p:nvPr/>
        </p:nvSpPr>
        <p:spPr>
          <a:xfrm>
            <a:off x="3999241" y="6598790"/>
            <a:ext cx="2832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Autor</a:t>
            </a: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3"/>
          <p:cNvSpPr/>
          <p:nvPr/>
        </p:nvSpPr>
        <p:spPr>
          <a:xfrm>
            <a:off x="177121" y="6598797"/>
            <a:ext cx="2832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GRADE Project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3" name="Google Shape;10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40134"/>
            <a:ext cx="12172948" cy="68981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4" name="Google Shape;10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419850"/>
            <a:ext cx="12182476" cy="4779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5" name="Google Shape;105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-1787823" y="1747688"/>
            <a:ext cx="6556972" cy="29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4"/>
          <p:cNvSpPr txBox="1"/>
          <p:nvPr/>
        </p:nvSpPr>
        <p:spPr>
          <a:xfrm>
            <a:off x="-191062" y="1699390"/>
            <a:ext cx="3114454" cy="23963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Solu</a:t>
            </a:r>
            <a:r>
              <a:rPr b="1"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tion</a:t>
            </a:r>
            <a:r>
              <a:rPr b="1" i="0" lang="en-US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— MVP (</a:t>
            </a:r>
            <a:r>
              <a:rPr b="1"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 Essential Capabilities</a:t>
            </a:r>
            <a:r>
              <a:rPr b="1" i="0" lang="en-US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" name="Google Shape;107;p4"/>
          <p:cNvGrpSpPr/>
          <p:nvPr/>
        </p:nvGrpSpPr>
        <p:grpSpPr>
          <a:xfrm>
            <a:off x="4160738" y="703893"/>
            <a:ext cx="6665096" cy="5450211"/>
            <a:chOff x="0" y="1854"/>
            <a:chExt cx="6665096" cy="5450211"/>
          </a:xfrm>
        </p:grpSpPr>
        <p:sp>
          <p:nvSpPr>
            <p:cNvPr id="108" name="Google Shape;108;p4"/>
            <p:cNvSpPr/>
            <p:nvPr/>
          </p:nvSpPr>
          <p:spPr>
            <a:xfrm>
              <a:off x="0" y="4473396"/>
              <a:ext cx="1666274" cy="978669"/>
            </a:xfrm>
            <a:prstGeom prst="rect">
              <a:avLst/>
            </a:prstGeom>
            <a:gradFill>
              <a:gsLst>
                <a:gs pos="0">
                  <a:srgbClr val="AFCAE9"/>
                </a:gs>
                <a:gs pos="50000">
                  <a:srgbClr val="A0C1E4"/>
                </a:gs>
                <a:gs pos="100000">
                  <a:srgbClr val="8FB8E4"/>
                </a:gs>
              </a:gsLst>
              <a:lin ang="5400000" scaled="0"/>
            </a:gradFill>
            <a:ln cap="flat" cmpd="sng" w="9525">
              <a:solidFill>
                <a:srgbClr val="599BD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4"/>
            <p:cNvSpPr txBox="1"/>
            <p:nvPr/>
          </p:nvSpPr>
          <p:spPr>
            <a:xfrm>
              <a:off x="0" y="4473396"/>
              <a:ext cx="1666274" cy="9786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0900" lIns="118500" spcFirstLastPara="1" rIns="118500" wrap="square" tIns="120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b="1" lang="en-U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Automated Grading &amp; Reports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1666274" y="4473396"/>
              <a:ext cx="4998822" cy="978669"/>
            </a:xfrm>
            <a:prstGeom prst="rect">
              <a:avLst/>
            </a:prstGeom>
            <a:solidFill>
              <a:srgbClr val="CFDEEF">
                <a:alpha val="89019"/>
              </a:srgbClr>
            </a:solidFill>
            <a:ln cap="flat" cmpd="sng" w="9525">
              <a:solidFill>
                <a:srgbClr val="CFDEEF">
                  <a:alpha val="89019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4"/>
            <p:cNvSpPr txBox="1"/>
            <p:nvPr/>
          </p:nvSpPr>
          <p:spPr>
            <a:xfrm>
              <a:off x="1666274" y="4473396"/>
              <a:ext cx="4998822" cy="9786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15900" lIns="101400" spcFirstLastPara="1" rIns="101400" wrap="square" tIns="2159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Automatic correction and basic reporting for timely decision-making.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4"/>
            <p:cNvSpPr/>
            <p:nvPr/>
          </p:nvSpPr>
          <p:spPr>
            <a:xfrm rot="10800000">
              <a:off x="0" y="2982882"/>
              <a:ext cx="1666274" cy="1505194"/>
            </a:xfrm>
            <a:prstGeom prst="upArrowCallout">
              <a:avLst>
                <a:gd fmla="val 5000" name="adj1"/>
                <a:gd fmla="val 10000" name="adj2"/>
                <a:gd fmla="val 15000" name="adj3"/>
                <a:gd fmla="val 64977" name="adj4"/>
              </a:avLst>
            </a:prstGeom>
            <a:gradFill>
              <a:gsLst>
                <a:gs pos="0">
                  <a:srgbClr val="AAE1D7"/>
                </a:gs>
                <a:gs pos="50000">
                  <a:srgbClr val="9CDCD0"/>
                </a:gs>
                <a:gs pos="100000">
                  <a:srgbClr val="8ADBCC"/>
                </a:gs>
              </a:gsLst>
              <a:lin ang="5400000" scaled="0"/>
            </a:gradFill>
            <a:ln cap="flat" cmpd="sng" w="9525">
              <a:solidFill>
                <a:srgbClr val="50C9B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4"/>
            <p:cNvSpPr txBox="1"/>
            <p:nvPr/>
          </p:nvSpPr>
          <p:spPr>
            <a:xfrm>
              <a:off x="0" y="2982882"/>
              <a:ext cx="1666274" cy="9783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0900" lIns="118500" spcFirstLastPara="1" rIns="118500" wrap="square" tIns="120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b="1" lang="en-U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Mobile &amp; Web Ingestion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1666274" y="2982882"/>
              <a:ext cx="4998822" cy="978376"/>
            </a:xfrm>
            <a:prstGeom prst="rect">
              <a:avLst/>
            </a:prstGeom>
            <a:solidFill>
              <a:srgbClr val="CDEAE8">
                <a:alpha val="89019"/>
              </a:srgbClr>
            </a:solidFill>
            <a:ln cap="flat" cmpd="sng" w="9525">
              <a:solidFill>
                <a:srgbClr val="CDEAE8">
                  <a:alpha val="89019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4"/>
            <p:cNvSpPr txBox="1"/>
            <p:nvPr/>
          </p:nvSpPr>
          <p:spPr>
            <a:xfrm>
              <a:off x="1666274" y="2982882"/>
              <a:ext cx="4998822" cy="9783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15900" lIns="101400" spcFirstLastPara="1" rIns="101400" wrap="square" tIns="2159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Capture of responses via mobile app and/or web upload, minimizing manual entry.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4"/>
            <p:cNvSpPr/>
            <p:nvPr/>
          </p:nvSpPr>
          <p:spPr>
            <a:xfrm rot="10800000">
              <a:off x="0" y="1492368"/>
              <a:ext cx="1666274" cy="1505194"/>
            </a:xfrm>
            <a:prstGeom prst="upArrowCallout">
              <a:avLst>
                <a:gd fmla="val 5000" name="adj1"/>
                <a:gd fmla="val 10000" name="adj2"/>
                <a:gd fmla="val 15000" name="adj3"/>
                <a:gd fmla="val 64977" name="adj4"/>
              </a:avLst>
            </a:prstGeom>
            <a:gradFill>
              <a:gsLst>
                <a:gs pos="0">
                  <a:srgbClr val="A7DAB0"/>
                </a:gs>
                <a:gs pos="50000">
                  <a:srgbClr val="99D4A3"/>
                </a:gs>
                <a:gs pos="100000">
                  <a:srgbClr val="87D194"/>
                </a:gs>
              </a:gsLst>
              <a:lin ang="5400000" scaled="0"/>
            </a:gradFill>
            <a:ln cap="flat" cmpd="sng" w="9525">
              <a:solidFill>
                <a:srgbClr val="48BD6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4"/>
            <p:cNvSpPr txBox="1"/>
            <p:nvPr/>
          </p:nvSpPr>
          <p:spPr>
            <a:xfrm>
              <a:off x="0" y="1492368"/>
              <a:ext cx="1666274" cy="9783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0900" lIns="118500" spcFirstLastPara="1" rIns="118500" wrap="square" tIns="120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b="1" lang="en-U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Evaluation PDF/QR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1666274" y="1492368"/>
              <a:ext cx="4998822" cy="978376"/>
            </a:xfrm>
            <a:prstGeom prst="rect">
              <a:avLst/>
            </a:prstGeom>
            <a:solidFill>
              <a:srgbClr val="CCE6D4">
                <a:alpha val="89019"/>
              </a:srgbClr>
            </a:solidFill>
            <a:ln cap="flat" cmpd="sng" w="9525">
              <a:solidFill>
                <a:srgbClr val="CCE6D4">
                  <a:alpha val="89019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4"/>
            <p:cNvSpPr txBox="1"/>
            <p:nvPr/>
          </p:nvSpPr>
          <p:spPr>
            <a:xfrm>
              <a:off x="1666274" y="1492368"/>
              <a:ext cx="4998822" cy="9783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15900" lIns="101400" spcFirstLastPara="1" rIns="101400" wrap="square" tIns="2159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Generation of tests with QR identifiers for reliable capture and traceability.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4"/>
            <p:cNvSpPr/>
            <p:nvPr/>
          </p:nvSpPr>
          <p:spPr>
            <a:xfrm rot="10800000">
              <a:off x="0" y="1854"/>
              <a:ext cx="1666274" cy="1505194"/>
            </a:xfrm>
            <a:prstGeom prst="upArrowCallout">
              <a:avLst>
                <a:gd fmla="val 5000" name="adj1"/>
                <a:gd fmla="val 10000" name="adj2"/>
                <a:gd fmla="val 15000" name="adj3"/>
                <a:gd fmla="val 64977" name="adj4"/>
              </a:avLst>
            </a:prstGeom>
            <a:gradFill>
              <a:gsLst>
                <a:gs pos="0">
                  <a:srgbClr val="B3D3A4"/>
                </a:gs>
                <a:gs pos="50000">
                  <a:srgbClr val="A7CC97"/>
                </a:gs>
                <a:gs pos="100000">
                  <a:srgbClr val="9AC784"/>
                </a:gs>
              </a:gsLst>
              <a:lin ang="5400000" scaled="0"/>
            </a:gradFill>
            <a:ln cap="flat" cmpd="sng" w="9525">
              <a:solidFill>
                <a:srgbClr val="6FAB4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4"/>
            <p:cNvSpPr txBox="1"/>
            <p:nvPr/>
          </p:nvSpPr>
          <p:spPr>
            <a:xfrm>
              <a:off x="0" y="1854"/>
              <a:ext cx="1666274" cy="9783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0900" lIns="118500" spcFirstLastPara="1" rIns="118500" wrap="square" tIns="120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b="1" lang="en-U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Centralized Question Bank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1666274" y="1854"/>
              <a:ext cx="4998822" cy="978376"/>
            </a:xfrm>
            <a:prstGeom prst="rect">
              <a:avLst/>
            </a:prstGeom>
            <a:solidFill>
              <a:srgbClr val="D3E1CC">
                <a:alpha val="89019"/>
              </a:srgbClr>
            </a:solidFill>
            <a:ln cap="flat" cmpd="sng" w="9525">
              <a:solidFill>
                <a:srgbClr val="D3E1CC">
                  <a:alpha val="89019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4"/>
            <p:cNvSpPr txBox="1"/>
            <p:nvPr/>
          </p:nvSpPr>
          <p:spPr>
            <a:xfrm>
              <a:off x="1666274" y="1854"/>
              <a:ext cx="4998822" cy="9783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15900" lIns="101400" spcFirstLastPara="1" rIns="101400" wrap="square" tIns="2159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Single repository with metadata to design and reuse consistent items.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" name="Google Shape;124;p4"/>
          <p:cNvSpPr/>
          <p:nvPr/>
        </p:nvSpPr>
        <p:spPr>
          <a:xfrm>
            <a:off x="3988891" y="6482342"/>
            <a:ext cx="28326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Autor :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"/>
          <p:cNvSpPr/>
          <p:nvPr/>
        </p:nvSpPr>
        <p:spPr>
          <a:xfrm>
            <a:off x="192646" y="6544547"/>
            <a:ext cx="2832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GRADE Project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1" name="Google Shape;13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6425" y="243950"/>
            <a:ext cx="12220475" cy="68603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2" name="Google Shape;13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7942" y="-2508"/>
            <a:ext cx="12191999" cy="6053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3" name="Google Shape;13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7284" y="1599853"/>
            <a:ext cx="2560201" cy="1720135"/>
          </a:xfrm>
          <a:prstGeom prst="rect">
            <a:avLst/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pic>
      <p:pic>
        <p:nvPicPr>
          <p:cNvPr descr="preencoded.png" id="134" name="Google Shape;134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04684" y="1830064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5" name="Google Shape;135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84540" y="1944026"/>
            <a:ext cx="3737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6" name="Google Shape;136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8518" y="3769653"/>
            <a:ext cx="2438400" cy="1638300"/>
          </a:xfrm>
          <a:prstGeom prst="rect">
            <a:avLst/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pic>
      <p:pic>
        <p:nvPicPr>
          <p:cNvPr descr="preencoded.png" id="137" name="Google Shape;137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78089" y="3977880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8" name="Google Shape;138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59064" y="4085344"/>
            <a:ext cx="1714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9" name="Google Shape;13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67098" y="1568750"/>
            <a:ext cx="2438400" cy="1564919"/>
          </a:xfrm>
          <a:prstGeom prst="rect">
            <a:avLst/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pic>
      <p:pic>
        <p:nvPicPr>
          <p:cNvPr descr="preencoded.png" id="140" name="Google Shape;140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089147" y="1648167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1" name="Google Shape;141;p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241536" y="1762456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2" name="Google Shape;142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00926" y="3537724"/>
            <a:ext cx="3207347" cy="1095239"/>
          </a:xfrm>
          <a:prstGeom prst="rect">
            <a:avLst/>
          </a:prstGeom>
          <a:gradFill>
            <a:gsLst>
              <a:gs pos="0">
                <a:srgbClr val="FFD300"/>
              </a:gs>
              <a:gs pos="100000">
                <a:srgbClr val="FFEF63"/>
              </a:gs>
            </a:gsLst>
            <a:lin ang="16200000" scaled="0"/>
          </a:gradFill>
          <a:ln cap="flat" cmpd="sng" w="9525">
            <a:solidFill>
              <a:srgbClr val="FFBE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</p:pic>
      <p:pic>
        <p:nvPicPr>
          <p:cNvPr descr="preencoded.png" id="143" name="Google Shape;143;p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-36417" y="6430147"/>
            <a:ext cx="12220477" cy="46417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8"/>
          <p:cNvSpPr/>
          <p:nvPr/>
        </p:nvSpPr>
        <p:spPr>
          <a:xfrm>
            <a:off x="226990" y="68012"/>
            <a:ext cx="11430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FFFFFF"/>
                </a:solidFill>
              </a:rPr>
              <a:t>System Architecture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8"/>
          <p:cNvSpPr/>
          <p:nvPr/>
        </p:nvSpPr>
        <p:spPr>
          <a:xfrm>
            <a:off x="290314" y="653809"/>
            <a:ext cx="13716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374151"/>
                </a:solidFill>
              </a:rPr>
              <a:t>Multilayer architecture integrating multiple technologies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"/>
          <p:cNvSpPr/>
          <p:nvPr/>
        </p:nvSpPr>
        <p:spPr>
          <a:xfrm>
            <a:off x="683727" y="950327"/>
            <a:ext cx="13716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350"/>
              <a:buFont typeface="Arial"/>
              <a:buNone/>
            </a:pPr>
            <a:r>
              <a:rPr lang="en-US" sz="1350">
                <a:solidFill>
                  <a:srgbClr val="4B5563"/>
                </a:solidFill>
              </a:rPr>
              <a:t>A strategic architectural design that enables maintainability and long-term scalability.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8"/>
          <p:cNvSpPr/>
          <p:nvPr/>
        </p:nvSpPr>
        <p:spPr>
          <a:xfrm>
            <a:off x="419659" y="2413702"/>
            <a:ext cx="2133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Frontend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8"/>
          <p:cNvSpPr/>
          <p:nvPr/>
        </p:nvSpPr>
        <p:spPr>
          <a:xfrm>
            <a:off x="313150" y="2709698"/>
            <a:ext cx="25602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Next.js + React + Bootstrap + Firebase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8"/>
          <p:cNvSpPr/>
          <p:nvPr/>
        </p:nvSpPr>
        <p:spPr>
          <a:xfrm>
            <a:off x="137490" y="2893263"/>
            <a:ext cx="25602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Arial"/>
              <a:buNone/>
            </a:pPr>
            <a:r>
              <a:rPr lang="en-US" sz="900">
                <a:solidFill>
                  <a:srgbClr val="6B7280"/>
                </a:solidFill>
              </a:rPr>
              <a:t>SSR-based web interface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8"/>
          <p:cNvSpPr/>
          <p:nvPr/>
        </p:nvSpPr>
        <p:spPr>
          <a:xfrm>
            <a:off x="403139" y="4520605"/>
            <a:ext cx="21336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App móvil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8"/>
          <p:cNvSpPr/>
          <p:nvPr/>
        </p:nvSpPr>
        <p:spPr>
          <a:xfrm>
            <a:off x="419659" y="4884295"/>
            <a:ext cx="21336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Ionic/React + Firebase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8"/>
          <p:cNvSpPr/>
          <p:nvPr/>
        </p:nvSpPr>
        <p:spPr>
          <a:xfrm>
            <a:off x="189839" y="5108239"/>
            <a:ext cx="2560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Arial"/>
              <a:buNone/>
            </a:pPr>
            <a:r>
              <a:rPr lang="en-US" sz="900">
                <a:solidFill>
                  <a:srgbClr val="6B7280"/>
                </a:solidFill>
              </a:rPr>
              <a:t>OMR data ingestion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8"/>
          <p:cNvSpPr/>
          <p:nvPr/>
        </p:nvSpPr>
        <p:spPr>
          <a:xfrm>
            <a:off x="4319486" y="2173806"/>
            <a:ext cx="2133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Backend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8"/>
          <p:cNvSpPr/>
          <p:nvPr/>
        </p:nvSpPr>
        <p:spPr>
          <a:xfrm>
            <a:off x="4167088" y="2417824"/>
            <a:ext cx="24384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Python + FastAPI</a:t>
            </a:r>
            <a:endParaRPr b="0" i="0" sz="1050" u="none" cap="none" strike="noStrike">
              <a:solidFill>
                <a:srgbClr val="4B55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DataConnect (GraphQL)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8"/>
          <p:cNvSpPr/>
          <p:nvPr/>
        </p:nvSpPr>
        <p:spPr>
          <a:xfrm>
            <a:off x="4162048" y="2926068"/>
            <a:ext cx="2560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Arial"/>
              <a:buNone/>
            </a:pPr>
            <a:r>
              <a:rPr lang="en-US" sz="900">
                <a:solidFill>
                  <a:srgbClr val="6B7280"/>
                </a:solidFill>
              </a:rPr>
              <a:t>Business logic and REST APIs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56" name="Google Shape;156;p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314043" y="1464868"/>
            <a:ext cx="2710337" cy="1757375"/>
          </a:xfrm>
          <a:prstGeom prst="rect">
            <a:avLst/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pic>
      <p:sp>
        <p:nvSpPr>
          <p:cNvPr id="157" name="Google Shape;157;p8"/>
          <p:cNvSpPr/>
          <p:nvPr/>
        </p:nvSpPr>
        <p:spPr>
          <a:xfrm>
            <a:off x="9013239" y="3635581"/>
            <a:ext cx="12840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67"/>
              <a:buFont typeface="Arial"/>
              <a:buNone/>
            </a:pPr>
            <a:r>
              <a:rPr b="1" i="0" lang="en-US" sz="1366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136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8"/>
          <p:cNvSpPr/>
          <p:nvPr/>
        </p:nvSpPr>
        <p:spPr>
          <a:xfrm>
            <a:off x="8394437" y="4068696"/>
            <a:ext cx="3207346" cy="540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Authentication · DataConnect · Hosting</a:t>
            </a:r>
            <a:b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100"/>
              <a:t>Central platform for security, data access, and frontend delivery.</a:t>
            </a: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59" name="Google Shape;159;p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579516" y="3619951"/>
            <a:ext cx="364488" cy="3644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petir" id="160" name="Google Shape;160;p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648756" y="3697495"/>
            <a:ext cx="226008" cy="2260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1" name="Google Shape;161;p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8314043" y="4757196"/>
            <a:ext cx="3207347" cy="1375359"/>
          </a:xfrm>
          <a:prstGeom prst="rect">
            <a:avLst/>
          </a:prstGeom>
          <a:gradFill>
            <a:gsLst>
              <a:gs pos="0">
                <a:srgbClr val="6DBC37"/>
              </a:gs>
              <a:gs pos="100000">
                <a:srgbClr val="B8FE9C"/>
              </a:gs>
            </a:gsLst>
            <a:lin ang="16200000" scaled="0"/>
          </a:gradFill>
          <a:ln cap="flat" cmpd="sng" w="9525">
            <a:solidFill>
              <a:srgbClr val="6CAB4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</p:pic>
      <p:pic>
        <p:nvPicPr>
          <p:cNvPr descr="preencoded.png" id="162" name="Google Shape;162;p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9568732" y="4857750"/>
            <a:ext cx="673625" cy="484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3" name="Google Shape;163;p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9756751" y="4947600"/>
            <a:ext cx="2857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4" name="Google Shape;164;p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9662579" y="5290389"/>
            <a:ext cx="484500" cy="523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5" name="Google Shape;165;p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0833329" y="5146659"/>
            <a:ext cx="257175" cy="36004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/>
          <p:nvPr/>
        </p:nvSpPr>
        <p:spPr>
          <a:xfrm>
            <a:off x="8314043" y="5459301"/>
            <a:ext cx="11715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Firebase Hosting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8"/>
          <p:cNvSpPr/>
          <p:nvPr/>
        </p:nvSpPr>
        <p:spPr>
          <a:xfrm>
            <a:off x="8250776" y="5634270"/>
            <a:ext cx="11715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Arial"/>
              <a:buNone/>
            </a:pPr>
            <a:r>
              <a:rPr b="0" i="0" lang="en-US" sz="1000" u="none" cap="none" strike="noStrike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Frontend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8"/>
          <p:cNvSpPr/>
          <p:nvPr/>
        </p:nvSpPr>
        <p:spPr>
          <a:xfrm>
            <a:off x="10647312" y="5518620"/>
            <a:ext cx="673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Fly.io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8"/>
          <p:cNvSpPr/>
          <p:nvPr/>
        </p:nvSpPr>
        <p:spPr>
          <a:xfrm>
            <a:off x="10656802" y="5725375"/>
            <a:ext cx="6735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Arial"/>
              <a:buNone/>
            </a:pPr>
            <a:r>
              <a:rPr b="0" i="0" lang="en-US" sz="1000" u="none" cap="none" strike="noStrike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Backend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ownload Free firebase-hosting Icons - SVG and PNG formats" id="170" name="Google Shape;170;p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8680994" y="5040983"/>
            <a:ext cx="373706" cy="37370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"/>
          <p:cNvSpPr/>
          <p:nvPr/>
        </p:nvSpPr>
        <p:spPr>
          <a:xfrm>
            <a:off x="3035892" y="2036450"/>
            <a:ext cx="908556" cy="461425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A6B6DE"/>
              </a:gs>
              <a:gs pos="50000">
                <a:srgbClr val="98AAD9"/>
              </a:gs>
              <a:gs pos="100000">
                <a:srgbClr val="859CD7"/>
              </a:gs>
            </a:gsLst>
            <a:lin ang="5400012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72" name="Google Shape;172;p8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9420105" y="1646592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3" name="Google Shape;173;p8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9576213" y="1753956"/>
            <a:ext cx="200025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8"/>
          <p:cNvSpPr/>
          <p:nvPr/>
        </p:nvSpPr>
        <p:spPr>
          <a:xfrm>
            <a:off x="6840616" y="1715733"/>
            <a:ext cx="1189500" cy="4845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A6B6DE"/>
              </a:gs>
              <a:gs pos="50000">
                <a:srgbClr val="98AAD9"/>
              </a:gs>
              <a:gs pos="100000">
                <a:srgbClr val="859CD7"/>
              </a:gs>
            </a:gsLst>
            <a:lin ang="5400012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8"/>
          <p:cNvSpPr/>
          <p:nvPr/>
        </p:nvSpPr>
        <p:spPr>
          <a:xfrm>
            <a:off x="8406708" y="2163592"/>
            <a:ext cx="2560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lang="en-US" sz="1350">
                <a:solidFill>
                  <a:srgbClr val="374151"/>
                </a:solidFill>
              </a:rPr>
              <a:t>Database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8"/>
          <p:cNvSpPr/>
          <p:nvPr/>
        </p:nvSpPr>
        <p:spPr>
          <a:xfrm>
            <a:off x="8406705" y="2911504"/>
            <a:ext cx="2560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Arial"/>
              <a:buNone/>
            </a:pPr>
            <a:r>
              <a:rPr lang="en-US" sz="1000">
                <a:solidFill>
                  <a:srgbClr val="6B7280"/>
                </a:solidFill>
              </a:rPr>
              <a:t>Automatic scalability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8"/>
          <p:cNvSpPr/>
          <p:nvPr/>
        </p:nvSpPr>
        <p:spPr>
          <a:xfrm>
            <a:off x="8330695" y="2489692"/>
            <a:ext cx="25602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4B5563"/>
                </a:solidFill>
              </a:rPr>
              <a:t>PostgreSQL accessed securely through Firebase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8"/>
          <p:cNvSpPr/>
          <p:nvPr/>
        </p:nvSpPr>
        <p:spPr>
          <a:xfrm rot="-5400000">
            <a:off x="5036479" y="3276564"/>
            <a:ext cx="585779" cy="472654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A6B6DE"/>
              </a:gs>
              <a:gs pos="50000">
                <a:srgbClr val="98AAD9"/>
              </a:gs>
              <a:gs pos="100000">
                <a:srgbClr val="859CD7"/>
              </a:gs>
            </a:gsLst>
            <a:lin ang="5400012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8"/>
          <p:cNvSpPr/>
          <p:nvPr/>
        </p:nvSpPr>
        <p:spPr>
          <a:xfrm>
            <a:off x="2944186" y="4314762"/>
            <a:ext cx="874322" cy="4845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A6B6DE"/>
              </a:gs>
              <a:gs pos="50000">
                <a:srgbClr val="98AAD9"/>
              </a:gs>
              <a:gs pos="100000">
                <a:srgbClr val="859CD7"/>
              </a:gs>
            </a:gsLst>
            <a:lin ang="5400012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80" name="Google Shape;180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60524" y="4013504"/>
            <a:ext cx="2595417" cy="1553005"/>
          </a:xfrm>
          <a:prstGeom prst="rect">
            <a:avLst/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pic>
      <p:pic>
        <p:nvPicPr>
          <p:cNvPr descr="Icono&#10;&#10;El contenido generado por IA puede ser incorrecto." id="181" name="Google Shape;181;p8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057477" y="4052228"/>
            <a:ext cx="769341" cy="768823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8"/>
          <p:cNvSpPr/>
          <p:nvPr/>
        </p:nvSpPr>
        <p:spPr>
          <a:xfrm>
            <a:off x="4067014" y="4021332"/>
            <a:ext cx="814816" cy="3462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Calibri"/>
              <a:buNone/>
            </a:pPr>
            <a:r>
              <a:rPr b="1" i="0" lang="en-US" sz="1800" u="none" cap="none" strike="noStrike">
                <a:solidFill>
                  <a:srgbClr val="374151"/>
                </a:solidFill>
                <a:latin typeface="Calibri"/>
                <a:ea typeface="Calibri"/>
                <a:cs typeface="Calibri"/>
                <a:sym typeface="Calibri"/>
              </a:rPr>
              <a:t>OMR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8"/>
          <p:cNvSpPr/>
          <p:nvPr/>
        </p:nvSpPr>
        <p:spPr>
          <a:xfrm>
            <a:off x="9063495" y="5786697"/>
            <a:ext cx="1708442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lang="en-US" sz="1350">
                <a:solidFill>
                  <a:srgbClr val="374151"/>
                </a:solidFill>
              </a:rPr>
              <a:t>Deployment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8"/>
          <p:cNvSpPr/>
          <p:nvPr/>
        </p:nvSpPr>
        <p:spPr>
          <a:xfrm>
            <a:off x="4356975" y="4808311"/>
            <a:ext cx="2099527" cy="7709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Arial"/>
              <a:buNone/>
            </a:pPr>
            <a:r>
              <a:rPr lang="en-US" sz="1200">
                <a:solidFill>
                  <a:srgbClr val="6B7280"/>
                </a:solidFill>
              </a:rPr>
              <a:t>Automatic Reading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Arial"/>
              <a:buNone/>
            </a:pPr>
            <a:r>
              <a:rPr lang="en-US" sz="1200">
                <a:solidFill>
                  <a:srgbClr val="6B7280"/>
                </a:solidFill>
              </a:rPr>
              <a:t>Optical Recognition for Grading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8"/>
          <p:cNvSpPr/>
          <p:nvPr/>
        </p:nvSpPr>
        <p:spPr>
          <a:xfrm>
            <a:off x="3969938" y="6581781"/>
            <a:ext cx="2832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Autor :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8"/>
          <p:cNvSpPr/>
          <p:nvPr/>
        </p:nvSpPr>
        <p:spPr>
          <a:xfrm>
            <a:off x="7809382" y="3992846"/>
            <a:ext cx="289711" cy="228443"/>
          </a:xfrm>
          <a:prstGeom prst="flowChartDecision">
            <a:avLst/>
          </a:prstGeom>
          <a:gradFill>
            <a:gsLst>
              <a:gs pos="0">
                <a:srgbClr val="9BCDFF"/>
              </a:gs>
              <a:gs pos="35000">
                <a:srgbClr val="B8DCFF"/>
              </a:gs>
              <a:gs pos="100000">
                <a:srgbClr val="E2F0FF"/>
              </a:gs>
            </a:gsLst>
            <a:lin ang="16200000" scaled="0"/>
          </a:gradFill>
          <a:ln cap="flat" cmpd="sng" w="9525">
            <a:solidFill>
              <a:srgbClr val="5597D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8"/>
          <p:cNvSpPr/>
          <p:nvPr/>
        </p:nvSpPr>
        <p:spPr>
          <a:xfrm>
            <a:off x="7816377" y="5331387"/>
            <a:ext cx="289711" cy="228443"/>
          </a:xfrm>
          <a:prstGeom prst="flowChartDecision">
            <a:avLst/>
          </a:prstGeom>
          <a:gradFill>
            <a:gsLst>
              <a:gs pos="0">
                <a:srgbClr val="9BCDFF"/>
              </a:gs>
              <a:gs pos="35000">
                <a:srgbClr val="B8DCFF"/>
              </a:gs>
              <a:gs pos="100000">
                <a:srgbClr val="E2F0FF"/>
              </a:gs>
            </a:gsLst>
            <a:lin ang="16200000" scaled="0"/>
          </a:gradFill>
          <a:ln cap="flat" cmpd="sng" w="9525">
            <a:solidFill>
              <a:srgbClr val="5597D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8"/>
          <p:cNvSpPr/>
          <p:nvPr/>
        </p:nvSpPr>
        <p:spPr>
          <a:xfrm>
            <a:off x="192646" y="6544547"/>
            <a:ext cx="2832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GRADE Project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4" name="Google Shape;19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9473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5" name="Google Shape;19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6" name="Google Shape;196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6896" y="1356481"/>
            <a:ext cx="3068549" cy="4273235"/>
          </a:xfrm>
          <a:prstGeom prst="rect">
            <a:avLst/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pic>
      <p:pic>
        <p:nvPicPr>
          <p:cNvPr descr="preencoded.png" id="197" name="Google Shape;197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35350" y="1463111"/>
            <a:ext cx="686195" cy="6475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po de nieve" id="198" name="Google Shape;198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10395" y="1567748"/>
            <a:ext cx="536103" cy="4841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9" name="Google Shape;199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86077" y="1356481"/>
            <a:ext cx="5782512" cy="12550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0" name="Google Shape;200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66271" y="3314700"/>
            <a:ext cx="185931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1" name="Google Shape;201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61421" y="2833403"/>
            <a:ext cx="5735720" cy="12550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2" name="Google Shape;202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410376" y="4375223"/>
            <a:ext cx="5735720" cy="13216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3" name="Google Shape;203;p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0" y="6381750"/>
            <a:ext cx="121920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5"/>
          <p:cNvSpPr/>
          <p:nvPr/>
        </p:nvSpPr>
        <p:spPr>
          <a:xfrm>
            <a:off x="381000" y="228600"/>
            <a:ext cx="11430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FFFFFF"/>
                </a:solidFill>
              </a:rPr>
              <a:t>Architectural Advantages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5"/>
          <p:cNvSpPr/>
          <p:nvPr/>
        </p:nvSpPr>
        <p:spPr>
          <a:xfrm>
            <a:off x="1212720" y="2161970"/>
            <a:ext cx="22311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lang="en-US" sz="1600">
                <a:solidFill>
                  <a:srgbClr val="374151"/>
                </a:solidFill>
              </a:rPr>
              <a:t>Low Coupling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5"/>
          <p:cNvSpPr/>
          <p:nvPr/>
        </p:nvSpPr>
        <p:spPr>
          <a:xfrm>
            <a:off x="5530413" y="1399264"/>
            <a:ext cx="5493840" cy="10717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/>
              <a:t>Low Coupling &amp; High Cohesion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Noto Sans Symbols"/>
              <a:buChar char="⮚"/>
            </a:pPr>
            <a:r>
              <a:rPr lang="en-US"/>
              <a:t>REST/GraphQL interfaces allow independent module evolution and reduce regression risk.</a:t>
            </a:r>
            <a:endParaRPr b="1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5"/>
          <p:cNvSpPr/>
          <p:nvPr/>
        </p:nvSpPr>
        <p:spPr>
          <a:xfrm>
            <a:off x="1155743" y="3527463"/>
            <a:ext cx="23451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lang="en-US" sz="1350">
                <a:solidFill>
                  <a:srgbClr val="374151"/>
                </a:solidFill>
              </a:rPr>
              <a:t>Scalability with Serverless Technologies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5"/>
          <p:cNvSpPr/>
          <p:nvPr/>
        </p:nvSpPr>
        <p:spPr>
          <a:xfrm>
            <a:off x="5495489" y="2991051"/>
            <a:ext cx="5540595" cy="10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b="1" lang="en-US">
                <a:solidFill>
                  <a:srgbClr val="4B5563"/>
                </a:solidFill>
              </a:rPr>
              <a:t>Automatic Scalability</a:t>
            </a:r>
            <a:r>
              <a:rPr b="1" i="0" lang="en-US" sz="14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endParaRPr b="0" i="0" sz="1400" u="none" cap="none" strike="noStrike">
              <a:solidFill>
                <a:srgbClr val="4B55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Noto Sans Symbols"/>
              <a:buChar char="⮚"/>
            </a:pPr>
            <a:r>
              <a:rPr lang="en-US"/>
              <a:t>Serverless services + lightweight containers support efficient horizontal scaling.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5"/>
          <p:cNvSpPr/>
          <p:nvPr/>
        </p:nvSpPr>
        <p:spPr>
          <a:xfrm>
            <a:off x="1204525" y="4892950"/>
            <a:ext cx="23451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lang="en-US" sz="1350">
                <a:solidFill>
                  <a:srgbClr val="374151"/>
                </a:solidFill>
              </a:rPr>
              <a:t>Low Operating Cost and High Sustainability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5"/>
          <p:cNvSpPr/>
          <p:nvPr/>
        </p:nvSpPr>
        <p:spPr>
          <a:xfrm>
            <a:off x="5555105" y="4506561"/>
            <a:ext cx="5613484" cy="11903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Operational Efficiency</a:t>
            </a: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Noto Sans Symbols"/>
              <a:buChar char="⮚"/>
            </a:pPr>
            <a:r>
              <a:rPr lang="en-US">
                <a:solidFill>
                  <a:schemeClr val="dk1"/>
                </a:solidFill>
              </a:rPr>
              <a:t>Managed cloud services reduce operational cost and simplify infrastructure.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5"/>
          <p:cNvSpPr/>
          <p:nvPr/>
        </p:nvSpPr>
        <p:spPr>
          <a:xfrm>
            <a:off x="3973313" y="6528859"/>
            <a:ext cx="2832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Autor :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12" name="Google Shape;212;p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974286" y="2693554"/>
            <a:ext cx="662382" cy="6694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stadísticas" id="213" name="Google Shape;213;p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037191" y="2833403"/>
            <a:ext cx="536572" cy="4488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4" name="Google Shape;214;p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974286" y="4205286"/>
            <a:ext cx="663378" cy="6314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ndencia a la baja" id="215" name="Google Shape;215;p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007222" y="4273472"/>
            <a:ext cx="596510" cy="4970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lechas de cheurón" id="216" name="Google Shape;216;p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127933" y="151428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lechas de cheurón" id="217" name="Google Shape;217;p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142526" y="299085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lechas de cheurón" id="218" name="Google Shape;218;p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168662" y="449416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5"/>
          <p:cNvSpPr/>
          <p:nvPr/>
        </p:nvSpPr>
        <p:spPr>
          <a:xfrm>
            <a:off x="192646" y="6544547"/>
            <a:ext cx="2832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GRADE Project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5" name="Google Shape;22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508" y="36576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6" name="Google Shape;22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1"/>
            <a:ext cx="12192000" cy="1015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7" name="Google Shape;227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800" y="2371025"/>
            <a:ext cx="2163951" cy="30212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8" name="Google Shape;228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39121" y="259061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9" name="Google Shape;229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05809" y="2685860"/>
            <a:ext cx="1238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0" name="Google Shape;230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9581" y="4561143"/>
            <a:ext cx="1859161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1" name="Google Shape;231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99581" y="4879276"/>
            <a:ext cx="220384" cy="2312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2" name="Google Shape;232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605404" y="2371025"/>
            <a:ext cx="2164111" cy="2972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3" name="Google Shape;233;p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442259" y="2615376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4" name="Google Shape;234;p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599422" y="2710626"/>
            <a:ext cx="1428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5" name="Google Shape;235;p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846015" y="4580763"/>
            <a:ext cx="185931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6" name="Google Shape;236;p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650566" y="4895851"/>
            <a:ext cx="244994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7" name="Google Shape;237;p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921915" y="2371025"/>
            <a:ext cx="2297619" cy="29870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8" name="Google Shape;238;p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809931" y="2598611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9" name="Google Shape;239;p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967094" y="2693861"/>
            <a:ext cx="1428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0" name="Google Shape;240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83585" y="4603242"/>
            <a:ext cx="185931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1" name="Google Shape;241;p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965957" y="4876419"/>
            <a:ext cx="178134" cy="1588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2" name="Google Shape;242;p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365075" y="2386000"/>
            <a:ext cx="2164124" cy="2972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3" name="Google Shape;243;p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8169705" y="259061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4" name="Google Shape;244;p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8303055" y="2685860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5" name="Google Shape;245;p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533603" y="4621150"/>
            <a:ext cx="185931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6" name="Google Shape;246;p9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472077" y="4922710"/>
            <a:ext cx="181035" cy="1230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7" name="Google Shape;247;p9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9671600" y="2392425"/>
            <a:ext cx="2163951" cy="2972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8" name="Google Shape;248;p9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0545121" y="259061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9" name="Google Shape;249;p9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0664183" y="2685860"/>
            <a:ext cx="2190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0" name="Google Shape;250;p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9815103" y="4628768"/>
            <a:ext cx="1859161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1" name="Google Shape;251;p9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9760192" y="4904615"/>
            <a:ext cx="185147" cy="2059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2" name="Google Shape;252;p9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0" y="6377562"/>
            <a:ext cx="12192000" cy="48043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9"/>
          <p:cNvSpPr/>
          <p:nvPr/>
        </p:nvSpPr>
        <p:spPr>
          <a:xfrm>
            <a:off x="361231" y="262892"/>
            <a:ext cx="11430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lang="en-US" sz="3600">
                <a:solidFill>
                  <a:srgbClr val="FFFFFF"/>
                </a:solidFill>
              </a:rPr>
              <a:t>Data Model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9"/>
          <p:cNvSpPr/>
          <p:nvPr/>
        </p:nvSpPr>
        <p:spPr>
          <a:xfrm>
            <a:off x="388233" y="1239394"/>
            <a:ext cx="11430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374151"/>
                </a:solidFill>
              </a:rPr>
              <a:t>Normalized relational structure (3NF) ensuring integrity and efficiency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9"/>
          <p:cNvSpPr/>
          <p:nvPr/>
        </p:nvSpPr>
        <p:spPr>
          <a:xfrm>
            <a:off x="383093" y="3334786"/>
            <a:ext cx="18591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Questions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9"/>
          <p:cNvSpPr/>
          <p:nvPr/>
        </p:nvSpPr>
        <p:spPr>
          <a:xfrm>
            <a:off x="297307" y="3973068"/>
            <a:ext cx="2231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4B5563"/>
                </a:solidFill>
              </a:rPr>
              <a:t>Stores reusable questions with versioning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9"/>
          <p:cNvSpPr/>
          <p:nvPr/>
        </p:nvSpPr>
        <p:spPr>
          <a:xfrm>
            <a:off x="604095" y="4879657"/>
            <a:ext cx="2230993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Arial"/>
              <a:buNone/>
            </a:pPr>
            <a:r>
              <a:rPr b="0" i="0" lang="en-US" sz="1200" u="none" cap="none" strike="noStrike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>
                <a:solidFill>
                  <a:srgbClr val="6B7280"/>
                </a:solidFill>
              </a:rPr>
              <a:t>Versioning Support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9"/>
          <p:cNvSpPr/>
          <p:nvPr/>
        </p:nvSpPr>
        <p:spPr>
          <a:xfrm>
            <a:off x="2489398" y="3324692"/>
            <a:ext cx="22311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Evaluations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9"/>
          <p:cNvSpPr/>
          <p:nvPr/>
        </p:nvSpPr>
        <p:spPr>
          <a:xfrm>
            <a:off x="2757804" y="3990976"/>
            <a:ext cx="185931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4B5563"/>
                </a:solidFill>
              </a:rPr>
              <a:t>Exam metadata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9"/>
          <p:cNvSpPr/>
          <p:nvPr/>
        </p:nvSpPr>
        <p:spPr>
          <a:xfrm>
            <a:off x="2963275" y="4857751"/>
            <a:ext cx="2231172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</a:rPr>
              <a:t>Question Association</a:t>
            </a:r>
            <a:br>
              <a:rPr b="1" lang="en-US" sz="1100">
                <a:solidFill>
                  <a:schemeClr val="dk1"/>
                </a:solidFill>
              </a:rPr>
            </a:b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Arial"/>
              <a:buNone/>
            </a:pPr>
            <a:r>
              <a:t/>
            </a:r>
            <a:endParaRPr sz="1050">
              <a:solidFill>
                <a:srgbClr val="6B7280"/>
              </a:solidFill>
            </a:endParaRPr>
          </a:p>
        </p:txBody>
      </p:sp>
      <p:sp>
        <p:nvSpPr>
          <p:cNvPr id="261" name="Google Shape;261;p9"/>
          <p:cNvSpPr/>
          <p:nvPr/>
        </p:nvSpPr>
        <p:spPr>
          <a:xfrm>
            <a:off x="4858990" y="3352123"/>
            <a:ext cx="22311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StudentAnswers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9"/>
          <p:cNvSpPr/>
          <p:nvPr/>
        </p:nvSpPr>
        <p:spPr>
          <a:xfrm>
            <a:off x="5041715" y="3966210"/>
            <a:ext cx="2231172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4B5563"/>
                </a:solidFill>
              </a:rPr>
              <a:t>Student response records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9"/>
          <p:cNvSpPr/>
          <p:nvPr/>
        </p:nvSpPr>
        <p:spPr>
          <a:xfrm>
            <a:off x="5217720" y="4857762"/>
            <a:ext cx="22311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Arial"/>
              <a:buNone/>
            </a:pPr>
            <a:r>
              <a:rPr b="1" lang="en-US" sz="1100">
                <a:solidFill>
                  <a:srgbClr val="6B7280"/>
                </a:solidFill>
              </a:rPr>
              <a:t>Answer Storage</a:t>
            </a:r>
            <a:endParaRPr b="1" i="0" sz="1100" u="none" cap="none" strike="noStrike">
              <a:solidFill>
                <a:schemeClr val="dk1"/>
              </a:solidFill>
            </a:endParaRPr>
          </a:p>
        </p:txBody>
      </p:sp>
      <p:sp>
        <p:nvSpPr>
          <p:cNvPr id="264" name="Google Shape;264;p9"/>
          <p:cNvSpPr/>
          <p:nvPr/>
        </p:nvSpPr>
        <p:spPr>
          <a:xfrm>
            <a:off x="7275824" y="3343360"/>
            <a:ext cx="22311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IngestBatch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9"/>
          <p:cNvSpPr/>
          <p:nvPr/>
        </p:nvSpPr>
        <p:spPr>
          <a:xfrm>
            <a:off x="7358224" y="3966210"/>
            <a:ext cx="2231172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4B5563"/>
                </a:solidFill>
              </a:rPr>
              <a:t>Uploaded response batches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9"/>
          <p:cNvSpPr/>
          <p:nvPr/>
        </p:nvSpPr>
        <p:spPr>
          <a:xfrm>
            <a:off x="7717926" y="4875267"/>
            <a:ext cx="22311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>
                <a:solidFill>
                  <a:srgbClr val="6B7280"/>
                </a:solidFill>
              </a:rPr>
              <a:t>Processing Management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9"/>
          <p:cNvSpPr/>
          <p:nvPr/>
        </p:nvSpPr>
        <p:spPr>
          <a:xfrm>
            <a:off x="9592349" y="3343360"/>
            <a:ext cx="22311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RecognitionMapping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9"/>
          <p:cNvSpPr/>
          <p:nvPr/>
        </p:nvSpPr>
        <p:spPr>
          <a:xfrm>
            <a:off x="9860665" y="3966210"/>
            <a:ext cx="1859161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4B5563"/>
                </a:solidFill>
              </a:rPr>
              <a:t>Mapping needed for OCR/OMR recognition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9"/>
          <p:cNvSpPr/>
          <p:nvPr/>
        </p:nvSpPr>
        <p:spPr>
          <a:xfrm>
            <a:off x="10013919" y="4875278"/>
            <a:ext cx="2230993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Arial"/>
              <a:buNone/>
            </a:pPr>
            <a:r>
              <a:rPr b="0" i="0" lang="en-US" sz="1100" u="none" cap="none" strike="noStrike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>
                <a:solidFill>
                  <a:srgbClr val="6B7280"/>
                </a:solidFill>
              </a:rPr>
              <a:t>Critical for OCR/OMR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9"/>
          <p:cNvSpPr/>
          <p:nvPr/>
        </p:nvSpPr>
        <p:spPr>
          <a:xfrm>
            <a:off x="3915984" y="6477002"/>
            <a:ext cx="28326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Autor :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9"/>
          <p:cNvSpPr/>
          <p:nvPr/>
        </p:nvSpPr>
        <p:spPr>
          <a:xfrm>
            <a:off x="192646" y="6544547"/>
            <a:ext cx="2832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GRADE Project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7" name="Google Shape;27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8" name="Google Shape;27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9" name="Google Shape;27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07904" y="2038350"/>
            <a:ext cx="1428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0" name="Google Shape;280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4367" y="2362199"/>
            <a:ext cx="3708350" cy="2703287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BABABA"/>
              </a:gs>
            </a:gsLst>
            <a:lin ang="16200000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</p:pic>
      <p:pic>
        <p:nvPicPr>
          <p:cNvPr descr="preencoded.png" id="281" name="Google Shape;281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1917" y="2587627"/>
            <a:ext cx="323702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2" name="Google Shape;282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75117" y="2362200"/>
            <a:ext cx="3708350" cy="2703286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BABABA"/>
              </a:gs>
            </a:gsLst>
            <a:lin ang="16200000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</p:pic>
      <p:pic>
        <p:nvPicPr>
          <p:cNvPr descr="preencoded.png" id="283" name="Google Shape;283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37084" y="2524807"/>
            <a:ext cx="532818" cy="4091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4" name="Google Shape;284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136017" y="2406595"/>
            <a:ext cx="3708499" cy="2658891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BABABA"/>
              </a:gs>
            </a:gsLst>
            <a:lin ang="16200000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</p:pic>
      <p:pic>
        <p:nvPicPr>
          <p:cNvPr descr="preencoded.png" id="285" name="Google Shape;285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378098" y="2552235"/>
            <a:ext cx="410340" cy="4159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6" name="Google Shape;286;p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0" y="6421664"/>
            <a:ext cx="12192000" cy="436336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6"/>
          <p:cNvSpPr/>
          <p:nvPr/>
        </p:nvSpPr>
        <p:spPr>
          <a:xfrm>
            <a:off x="347484" y="152400"/>
            <a:ext cx="11430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lang="en-US" sz="3600">
                <a:solidFill>
                  <a:schemeClr val="lt1"/>
                </a:solidFill>
              </a:rPr>
              <a:t>Data Model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6"/>
          <p:cNvSpPr/>
          <p:nvPr/>
        </p:nvSpPr>
        <p:spPr>
          <a:xfrm>
            <a:off x="3085863" y="1088502"/>
            <a:ext cx="5681633" cy="533401"/>
          </a:xfrm>
          <a:prstGeom prst="rect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Arial"/>
              <a:buNone/>
            </a:pPr>
            <a:r>
              <a:rPr b="1" lang="en-US" sz="2400">
                <a:solidFill>
                  <a:srgbClr val="374151"/>
                </a:solidFill>
              </a:rPr>
              <a:t>Model Benefits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6"/>
          <p:cNvSpPr/>
          <p:nvPr/>
        </p:nvSpPr>
        <p:spPr>
          <a:xfrm>
            <a:off x="1138113" y="2474638"/>
            <a:ext cx="2548098" cy="6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lang="en-US" sz="2000">
                <a:solidFill>
                  <a:srgbClr val="374151"/>
                </a:solidFill>
              </a:rPr>
              <a:t>Quality assurance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6"/>
          <p:cNvSpPr/>
          <p:nvPr/>
        </p:nvSpPr>
        <p:spPr>
          <a:xfrm>
            <a:off x="562915" y="3371848"/>
            <a:ext cx="340355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b="0" i="0" lang="en-US" sz="20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Estructura clara y controlada que garantiza trazabilidad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6"/>
          <p:cNvSpPr/>
          <p:nvPr/>
        </p:nvSpPr>
        <p:spPr>
          <a:xfrm>
            <a:off x="5519170" y="2495300"/>
            <a:ext cx="23667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2000">
                <a:solidFill>
                  <a:srgbClr val="4B5563"/>
                </a:solidFill>
              </a:rPr>
              <a:t>Complete auditing 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6"/>
          <p:cNvSpPr/>
          <p:nvPr/>
        </p:nvSpPr>
        <p:spPr>
          <a:xfrm>
            <a:off x="4482375" y="3390899"/>
            <a:ext cx="3403550" cy="1123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2000">
                <a:solidFill>
                  <a:srgbClr val="4B5563"/>
                </a:solidFill>
              </a:rPr>
              <a:t>(created_at, updated_at, active)</a:t>
            </a:r>
            <a:endParaRPr b="0" i="1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6"/>
          <p:cNvSpPr/>
          <p:nvPr/>
        </p:nvSpPr>
        <p:spPr>
          <a:xfrm>
            <a:off x="8940988" y="2524807"/>
            <a:ext cx="2527600" cy="4159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2000">
                <a:solidFill>
                  <a:srgbClr val="4B5563"/>
                </a:solidFill>
              </a:rPr>
              <a:t>OCR idempotency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6"/>
          <p:cNvSpPr/>
          <p:nvPr/>
        </p:nvSpPr>
        <p:spPr>
          <a:xfrm>
            <a:off x="8373785" y="3390900"/>
            <a:ext cx="3403699" cy="1413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2000">
                <a:solidFill>
                  <a:srgbClr val="4B5563"/>
                </a:solidFill>
              </a:rPr>
              <a:t>using SHA-256 hashing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6"/>
          <p:cNvSpPr/>
          <p:nvPr/>
        </p:nvSpPr>
        <p:spPr>
          <a:xfrm>
            <a:off x="3779341" y="6454094"/>
            <a:ext cx="2832675" cy="3714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Autor :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6"/>
          <p:cNvSpPr/>
          <p:nvPr/>
        </p:nvSpPr>
        <p:spPr>
          <a:xfrm>
            <a:off x="192646" y="6544547"/>
            <a:ext cx="2832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GRADE Project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02" name="Google Shape;30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508" y="365760"/>
            <a:ext cx="121920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3" name="Google Shape;30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4" name="Google Shape;30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" y="1752600"/>
            <a:ext cx="441545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5" name="Google Shape;305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5250" y="1934775"/>
            <a:ext cx="439857" cy="4398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6" name="Google Shape;306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8204" y="2066732"/>
            <a:ext cx="153950" cy="1759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7" name="Google Shape;307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29075" y="1752600"/>
            <a:ext cx="4870676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8" name="Google Shape;308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700389" y="1849090"/>
            <a:ext cx="442473" cy="4424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9" name="Google Shape;309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855255" y="1981832"/>
            <a:ext cx="132742" cy="1769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0" name="Google Shape;310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25" y="3308400"/>
            <a:ext cx="44154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1" name="Google Shape;311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77200" y="3339252"/>
            <a:ext cx="439857" cy="4398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2" name="Google Shape;312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09157" y="3471209"/>
            <a:ext cx="175943" cy="1759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3" name="Google Shape;313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66425" y="3302450"/>
            <a:ext cx="4833326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4" name="Google Shape;314;p1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648589" y="3356637"/>
            <a:ext cx="442473" cy="4424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5" name="Google Shape;315;p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781331" y="3489380"/>
            <a:ext cx="176989" cy="1769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6" name="Google Shape;316;p1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81000" y="4762500"/>
            <a:ext cx="11430000" cy="1525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7" name="Google Shape;317;p1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33400" y="4686300"/>
            <a:ext cx="13335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8" name="Google Shape;318;p1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0"/>
          <p:cNvSpPr/>
          <p:nvPr/>
        </p:nvSpPr>
        <p:spPr>
          <a:xfrm>
            <a:off x="381000" y="228600"/>
            <a:ext cx="11430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FFFFFF"/>
                </a:solidFill>
              </a:rPr>
              <a:t>Implemented Use Cases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0"/>
          <p:cNvSpPr/>
          <p:nvPr/>
        </p:nvSpPr>
        <p:spPr>
          <a:xfrm>
            <a:off x="381000" y="1066800"/>
            <a:ext cx="11430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374151"/>
                </a:solidFill>
              </a:rPr>
              <a:t>Key Features Implemented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0"/>
          <p:cNvSpPr/>
          <p:nvPr/>
        </p:nvSpPr>
        <p:spPr>
          <a:xfrm>
            <a:off x="947714" y="2048054"/>
            <a:ext cx="365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59"/>
              <a:buFont typeface="Arial"/>
              <a:buNone/>
            </a:pPr>
            <a:r>
              <a:rPr b="1" lang="en-US" sz="1558">
                <a:solidFill>
                  <a:srgbClr val="374151"/>
                </a:solidFill>
              </a:rPr>
              <a:t>Question Bank Management</a:t>
            </a:r>
            <a:endParaRPr b="0" i="0" sz="155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0"/>
          <p:cNvSpPr/>
          <p:nvPr/>
        </p:nvSpPr>
        <p:spPr>
          <a:xfrm>
            <a:off x="853225" y="2564040"/>
            <a:ext cx="47151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12"/>
              <a:buFont typeface="Arial"/>
              <a:buNone/>
            </a:pPr>
            <a:r>
              <a:rPr lang="en-US" sz="1312">
                <a:solidFill>
                  <a:srgbClr val="4B5563"/>
                </a:solidFill>
              </a:rPr>
              <a:t>Create, edit, and organize questions efficiently.</a:t>
            </a:r>
            <a:endParaRPr b="0" i="0" sz="131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0"/>
          <p:cNvSpPr/>
          <p:nvPr/>
        </p:nvSpPr>
        <p:spPr>
          <a:xfrm>
            <a:off x="7270254" y="1915523"/>
            <a:ext cx="26292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68"/>
              <a:buFont typeface="Arial"/>
              <a:buNone/>
            </a:pPr>
            <a:r>
              <a:rPr b="1" lang="en-US" sz="1567">
                <a:solidFill>
                  <a:srgbClr val="374151"/>
                </a:solidFill>
              </a:rPr>
              <a:t>Creation and Publication</a:t>
            </a:r>
            <a:endParaRPr b="0" i="0" sz="156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10"/>
          <p:cNvSpPr/>
          <p:nvPr/>
        </p:nvSpPr>
        <p:spPr>
          <a:xfrm>
            <a:off x="6756714" y="2365999"/>
            <a:ext cx="4415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19"/>
              <a:buFont typeface="Arial"/>
              <a:buNone/>
            </a:pPr>
            <a:r>
              <a:rPr lang="en-US" sz="1319">
                <a:solidFill>
                  <a:srgbClr val="4B5563"/>
                </a:solidFill>
              </a:rPr>
              <a:t>Build exams from the question bank and publish them.</a:t>
            </a:r>
            <a:endParaRPr b="0" i="0" sz="131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"/>
          <p:cNvSpPr/>
          <p:nvPr/>
        </p:nvSpPr>
        <p:spPr>
          <a:xfrm>
            <a:off x="1234477" y="3405268"/>
            <a:ext cx="241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59"/>
              <a:buFont typeface="Arial"/>
              <a:buNone/>
            </a:pPr>
            <a:r>
              <a:rPr b="1" lang="en-US" sz="1558">
                <a:solidFill>
                  <a:srgbClr val="374151"/>
                </a:solidFill>
              </a:rPr>
              <a:t>Response Upload</a:t>
            </a:r>
            <a:endParaRPr b="0" i="0" sz="155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10"/>
          <p:cNvSpPr/>
          <p:nvPr/>
        </p:nvSpPr>
        <p:spPr>
          <a:xfrm>
            <a:off x="588200" y="3839925"/>
            <a:ext cx="411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12"/>
              <a:buFont typeface="Arial"/>
              <a:buNone/>
            </a:pPr>
            <a:r>
              <a:rPr lang="en-US" sz="1312">
                <a:solidFill>
                  <a:srgbClr val="4B5563"/>
                </a:solidFill>
              </a:rPr>
              <a:t>Support for uploading via CSV, with OCR under development.</a:t>
            </a:r>
            <a:endParaRPr b="0" i="0" sz="131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10"/>
          <p:cNvSpPr/>
          <p:nvPr/>
        </p:nvSpPr>
        <p:spPr>
          <a:xfrm>
            <a:off x="7270254" y="3389871"/>
            <a:ext cx="32091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68"/>
              <a:buFont typeface="Arial"/>
              <a:buNone/>
            </a:pPr>
            <a:r>
              <a:rPr b="1" lang="en-US" sz="1567">
                <a:solidFill>
                  <a:srgbClr val="374151"/>
                </a:solidFill>
              </a:rPr>
              <a:t>Results Visualization</a:t>
            </a:r>
            <a:endParaRPr b="0" i="0" sz="156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10"/>
          <p:cNvSpPr/>
          <p:nvPr/>
        </p:nvSpPr>
        <p:spPr>
          <a:xfrm>
            <a:off x="6958325" y="3909873"/>
            <a:ext cx="42645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19"/>
              <a:buFont typeface="Arial"/>
              <a:buNone/>
            </a:pPr>
            <a:r>
              <a:rPr lang="en-US" sz="1319">
                <a:solidFill>
                  <a:srgbClr val="4B5563"/>
                </a:solidFill>
              </a:rPr>
              <a:t>Preview of results, serving as the basis for advanced analytics.</a:t>
            </a:r>
            <a:endParaRPr b="0" i="0" sz="131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0"/>
          <p:cNvSpPr/>
          <p:nvPr/>
        </p:nvSpPr>
        <p:spPr>
          <a:xfrm>
            <a:off x="533400" y="4864195"/>
            <a:ext cx="111252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lang="en-US" sz="1450">
                <a:solidFill>
                  <a:srgbClr val="374151"/>
                </a:solidFill>
              </a:rPr>
              <a:t>Example</a:t>
            </a:r>
            <a:endParaRPr b="0" i="0" sz="1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0"/>
          <p:cNvSpPr/>
          <p:nvPr/>
        </p:nvSpPr>
        <p:spPr>
          <a:xfrm>
            <a:off x="577200" y="5238746"/>
            <a:ext cx="11125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300">
                <a:solidFill>
                  <a:srgbClr val="4B5563"/>
                </a:solidFill>
              </a:rPr>
              <a:t>A teacher can access GRADE, select questions from their bank, configure the parameters of a new assessment, and with one click obtain a PDF-formatted exam ready to print and apply, including a unique QR code for each test.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192646" y="6544547"/>
            <a:ext cx="2832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GRADE Project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0"/>
          <p:cNvSpPr/>
          <p:nvPr/>
        </p:nvSpPr>
        <p:spPr>
          <a:xfrm>
            <a:off x="3696475" y="6534148"/>
            <a:ext cx="2832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Autor :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2025-10-14T21:04:16Z</dcterms:created>
  <dc:creator>PptxGenJS</dc:creator>
</cp:coreProperties>
</file>